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7" r:id="rId2"/>
    <p:sldId id="276" r:id="rId3"/>
    <p:sldId id="277" r:id="rId4"/>
    <p:sldId id="278" r:id="rId5"/>
    <p:sldId id="289" r:id="rId6"/>
    <p:sldId id="286" r:id="rId7"/>
    <p:sldId id="295" r:id="rId8"/>
    <p:sldId id="280" r:id="rId9"/>
    <p:sldId id="297" r:id="rId10"/>
    <p:sldId id="298" r:id="rId11"/>
    <p:sldId id="299" r:id="rId12"/>
    <p:sldId id="303" r:id="rId1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3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C9293-7A26-46C4-9363-FF27D1984A3B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16BFF-91FB-4DD8-9E12-88A9B5E93F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980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14" indent="0" algn="ctr">
              <a:buNone/>
              <a:defRPr sz="1500"/>
            </a:lvl2pPr>
            <a:lvl3pPr marL="685825" indent="0" algn="ctr">
              <a:buNone/>
              <a:defRPr sz="1350"/>
            </a:lvl3pPr>
            <a:lvl4pPr marL="1028739" indent="0" algn="ctr">
              <a:buNone/>
              <a:defRPr sz="1200"/>
            </a:lvl4pPr>
            <a:lvl5pPr marL="1371651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0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50E7-B2B8-4B59-8C75-23070C069AFC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0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B5B-E1A1-44A4-BD32-FDA6FED2050C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80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8159053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2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3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BD72-F702-42F7-BD1F-AA1CEBA67CEB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587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4DEA-6D38-4827-840D-44E6044E7CAC}" type="datetime1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80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9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4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4" indent="0">
              <a:buNone/>
              <a:defRPr sz="1500" b="1"/>
            </a:lvl2pPr>
            <a:lvl3pPr marL="685825" indent="0">
              <a:buNone/>
              <a:defRPr sz="1350" b="1"/>
            </a:lvl3pPr>
            <a:lvl4pPr marL="1028739" indent="0">
              <a:buNone/>
              <a:defRPr sz="1200" b="1"/>
            </a:lvl4pPr>
            <a:lvl5pPr marL="1371651" indent="0">
              <a:buNone/>
              <a:defRPr sz="1200" b="1"/>
            </a:lvl5pPr>
            <a:lvl6pPr marL="1714564" indent="0">
              <a:buNone/>
              <a:defRPr sz="1200" b="1"/>
            </a:lvl6pPr>
            <a:lvl7pPr marL="2057478" indent="0">
              <a:buNone/>
              <a:defRPr sz="1200" b="1"/>
            </a:lvl7pPr>
            <a:lvl8pPr marL="2400390" indent="0">
              <a:buNone/>
              <a:defRPr sz="1200" b="1"/>
            </a:lvl8pPr>
            <a:lvl9pPr marL="274330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4" y="4453468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4" indent="0">
              <a:buNone/>
              <a:defRPr sz="1500" b="1"/>
            </a:lvl2pPr>
            <a:lvl3pPr marL="685825" indent="0">
              <a:buNone/>
              <a:defRPr sz="1350" b="1"/>
            </a:lvl3pPr>
            <a:lvl4pPr marL="1028739" indent="0">
              <a:buNone/>
              <a:defRPr sz="1200" b="1"/>
            </a:lvl4pPr>
            <a:lvl5pPr marL="1371651" indent="0">
              <a:buNone/>
              <a:defRPr sz="1200" b="1"/>
            </a:lvl5pPr>
            <a:lvl6pPr marL="1714564" indent="0">
              <a:buNone/>
              <a:defRPr sz="1200" b="1"/>
            </a:lvl6pPr>
            <a:lvl7pPr marL="2057478" indent="0">
              <a:buNone/>
              <a:defRPr sz="1200" b="1"/>
            </a:lvl7pPr>
            <a:lvl8pPr marL="2400390" indent="0">
              <a:buNone/>
              <a:defRPr sz="1200" b="1"/>
            </a:lvl8pPr>
            <a:lvl9pPr marL="274330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4453468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65B5-CA66-4482-BDA1-711CB9B5262A}" type="datetime1">
              <a:rPr lang="en-GB" smtClean="0"/>
              <a:t>10/06/2024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28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A6FA-4654-4FA4-9FCD-02C7F7D86A35}" type="datetime1">
              <a:rPr lang="en-GB" smtClean="0"/>
              <a:t>10/06/2024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45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4CA0-7AB8-448D-A565-F0013FF21626}" type="datetime1">
              <a:rPr lang="en-GB" smtClean="0"/>
              <a:t>10/06/2024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28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6" y="1755430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14" indent="0">
              <a:buNone/>
              <a:defRPr sz="1050"/>
            </a:lvl2pPr>
            <a:lvl3pPr marL="685825" indent="0">
              <a:buNone/>
              <a:defRPr sz="900"/>
            </a:lvl3pPr>
            <a:lvl4pPr marL="1028739" indent="0">
              <a:buNone/>
              <a:defRPr sz="750"/>
            </a:lvl4pPr>
            <a:lvl5pPr marL="1371651" indent="0">
              <a:buNone/>
              <a:defRPr sz="750"/>
            </a:lvl5pPr>
            <a:lvl6pPr marL="1714564" indent="0">
              <a:buNone/>
              <a:defRPr sz="750"/>
            </a:lvl6pPr>
            <a:lvl7pPr marL="2057478" indent="0">
              <a:buNone/>
              <a:defRPr sz="750"/>
            </a:lvl7pPr>
            <a:lvl8pPr marL="2400390" indent="0">
              <a:buNone/>
              <a:defRPr sz="750"/>
            </a:lvl8pPr>
            <a:lvl9pPr marL="274330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27651-ABA5-43CD-8992-642912034129}" type="datetime1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5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6" y="1755430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14" indent="0">
              <a:buNone/>
              <a:defRPr sz="2100"/>
            </a:lvl2pPr>
            <a:lvl3pPr marL="685825" indent="0">
              <a:buNone/>
              <a:defRPr sz="1800"/>
            </a:lvl3pPr>
            <a:lvl4pPr marL="1028739" indent="0">
              <a:buNone/>
              <a:defRPr sz="1500"/>
            </a:lvl4pPr>
            <a:lvl5pPr marL="1371651" indent="0">
              <a:buNone/>
              <a:defRPr sz="1500"/>
            </a:lvl5pPr>
            <a:lvl6pPr marL="1714564" indent="0">
              <a:buNone/>
              <a:defRPr sz="1500"/>
            </a:lvl6pPr>
            <a:lvl7pPr marL="2057478" indent="0">
              <a:buNone/>
              <a:defRPr sz="1500"/>
            </a:lvl7pPr>
            <a:lvl8pPr marL="2400390" indent="0">
              <a:buNone/>
              <a:defRPr sz="1500"/>
            </a:lvl8pPr>
            <a:lvl9pPr marL="274330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14" indent="0">
              <a:buNone/>
              <a:defRPr sz="1050"/>
            </a:lvl2pPr>
            <a:lvl3pPr marL="685825" indent="0">
              <a:buNone/>
              <a:defRPr sz="900"/>
            </a:lvl3pPr>
            <a:lvl4pPr marL="1028739" indent="0">
              <a:buNone/>
              <a:defRPr sz="750"/>
            </a:lvl4pPr>
            <a:lvl5pPr marL="1371651" indent="0">
              <a:buNone/>
              <a:defRPr sz="750"/>
            </a:lvl5pPr>
            <a:lvl6pPr marL="1714564" indent="0">
              <a:buNone/>
              <a:defRPr sz="750"/>
            </a:lvl6pPr>
            <a:lvl7pPr marL="2057478" indent="0">
              <a:buNone/>
              <a:defRPr sz="750"/>
            </a:lvl7pPr>
            <a:lvl8pPr marL="2400390" indent="0">
              <a:buNone/>
              <a:defRPr sz="750"/>
            </a:lvl8pPr>
            <a:lvl9pPr marL="274330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8E3B-706C-49D2-A678-BE22D4D27631}" type="datetime1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79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0D678-6C52-40F0-B16A-DF44C54878D9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32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FB8B-A565-428D-8D6A-9A695AAF93B3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053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649119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6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BBD4E-6CF2-4C74-94C8-5758BD78CFDB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11300186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6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9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2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6" indent="-171456" algn="l" defTabSz="68582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9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83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95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07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21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34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46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60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4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5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39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51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64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78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90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02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D8EA-20AB-3E33-C6B4-BB65E14C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0"/>
            <a:ext cx="5915025" cy="417095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AN ENGLISH JOURNEY AT HHS: KS4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2FACD46-9C6E-7EFA-762D-E8C3B64DE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333841"/>
              </p:ext>
            </p:extLst>
          </p:nvPr>
        </p:nvGraphicFramePr>
        <p:xfrm>
          <a:off x="471488" y="417097"/>
          <a:ext cx="5915024" cy="11582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20628">
                  <a:extLst>
                    <a:ext uri="{9D8B030D-6E8A-4147-A177-3AD203B41FA5}">
                      <a16:colId xmlns:a16="http://schemas.microsoft.com/office/drawing/2014/main" val="3164696281"/>
                    </a:ext>
                  </a:extLst>
                </a:gridCol>
                <a:gridCol w="3294396">
                  <a:extLst>
                    <a:ext uri="{9D8B030D-6E8A-4147-A177-3AD203B41FA5}">
                      <a16:colId xmlns:a16="http://schemas.microsoft.com/office/drawing/2014/main" val="4135325637"/>
                    </a:ext>
                  </a:extLst>
                </a:gridCol>
              </a:tblGrid>
              <a:tr h="506835">
                <a:tc>
                  <a:txBody>
                    <a:bodyPr/>
                    <a:lstStyle/>
                    <a:p>
                      <a:r>
                        <a:rPr lang="en-GB" sz="1400" dirty="0"/>
                        <a:t>Year  Group and Big Picture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Inspire a Concepts and Knowledge  Journey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8476"/>
                  </a:ext>
                </a:extLst>
              </a:tr>
              <a:tr h="1402880">
                <a:tc>
                  <a:txBody>
                    <a:bodyPr/>
                    <a:lstStyle/>
                    <a:p>
                      <a:r>
                        <a:rPr lang="en-GB" sz="1600" b="1" dirty="0"/>
                        <a:t>Year 10</a:t>
                      </a:r>
                    </a:p>
                    <a:p>
                      <a:r>
                        <a:rPr lang="en-GB" sz="1600" b="1" dirty="0"/>
                        <a:t>Developing Confident Academic Expectations and Adding to Knowledge Journey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Develop  Confident </a:t>
                      </a:r>
                      <a:r>
                        <a:rPr lang="en-GB" sz="1400" dirty="0"/>
                        <a:t>understanding of Modern Drama and contextual influences, relationship to ideas about humanity. </a:t>
                      </a:r>
                    </a:p>
                    <a:p>
                      <a:r>
                        <a:rPr lang="en-GB" sz="1400" b="1" dirty="0"/>
                        <a:t>Develop Confident </a:t>
                      </a:r>
                      <a:r>
                        <a:rPr lang="en-GB" sz="1400" dirty="0"/>
                        <a:t>understanding of the Nineteenth Century novel, its contextual influences and relationship to ideas about humanity. </a:t>
                      </a:r>
                    </a:p>
                    <a:p>
                      <a:r>
                        <a:rPr lang="en-GB" sz="1400" b="1" dirty="0"/>
                        <a:t>Develop Confident </a:t>
                      </a:r>
                      <a:r>
                        <a:rPr lang="en-GB" sz="1400" dirty="0"/>
                        <a:t>understanding of Shakespearean Tragedy, its contextual ideas and relationship to ideas about humanity. </a:t>
                      </a:r>
                    </a:p>
                    <a:p>
                      <a:r>
                        <a:rPr lang="en-GB" sz="1400" b="1" dirty="0"/>
                        <a:t>Develop Confident </a:t>
                      </a:r>
                      <a:r>
                        <a:rPr lang="en-GB" sz="1400" dirty="0"/>
                        <a:t>Understanding of ideas of Power and Conflict Poetry, contextual influences and ideas about humanity.</a:t>
                      </a:r>
                    </a:p>
                    <a:p>
                      <a:r>
                        <a:rPr lang="en-GB" sz="1400" b="1" dirty="0"/>
                        <a:t>Develop Confident </a:t>
                      </a:r>
                      <a:r>
                        <a:rPr lang="en-GB" sz="1400" dirty="0"/>
                        <a:t>Understanding of a ideas about our place in the world through a range of unseen poetry.</a:t>
                      </a:r>
                    </a:p>
                    <a:p>
                      <a:r>
                        <a:rPr lang="en-GB" sz="1400" b="1" dirty="0"/>
                        <a:t>Develop Confident </a:t>
                      </a:r>
                      <a:r>
                        <a:rPr lang="en-GB" sz="1400" dirty="0"/>
                        <a:t>Understanding of Fiction and Non Fiction texts – ability to perceptively interpret meaning.</a:t>
                      </a:r>
                    </a:p>
                    <a:p>
                      <a:r>
                        <a:rPr lang="en-GB" sz="1400" b="1" dirty="0"/>
                        <a:t>Develop Confident </a:t>
                      </a:r>
                      <a:r>
                        <a:rPr lang="en-GB" sz="1400" dirty="0"/>
                        <a:t>Understanding of writing for a range of purposes.</a:t>
                      </a:r>
                    </a:p>
                    <a:p>
                      <a:r>
                        <a:rPr lang="en-GB" sz="1400" b="1" dirty="0"/>
                        <a:t>Develop confident </a:t>
                      </a:r>
                      <a:r>
                        <a:rPr lang="en-GB" sz="1400" dirty="0"/>
                        <a:t>understanding of the delivery of Spoken Language in a range of formats.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4841"/>
                  </a:ext>
                </a:extLst>
              </a:tr>
              <a:tr h="1262141">
                <a:tc>
                  <a:txBody>
                    <a:bodyPr/>
                    <a:lstStyle/>
                    <a:p>
                      <a:r>
                        <a:rPr lang="en-GB" sz="1600" b="1" dirty="0"/>
                        <a:t>Year 11</a:t>
                      </a:r>
                    </a:p>
                    <a:p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Inspiring Independent Academic Expectations and Full Utilisation of the Knowledge Journey So Far.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Develop  Independent </a:t>
                      </a:r>
                      <a:r>
                        <a:rPr lang="en-GB" sz="1400" dirty="0"/>
                        <a:t>understanding of Modern Drama and contextual influences, relationship to ideas about humanity. </a:t>
                      </a:r>
                    </a:p>
                    <a:p>
                      <a:r>
                        <a:rPr lang="en-GB" sz="1400" b="1" dirty="0"/>
                        <a:t>Develop Independent </a:t>
                      </a:r>
                      <a:r>
                        <a:rPr lang="en-GB" sz="1400" dirty="0"/>
                        <a:t>understanding of the Nineteenth Century novel, its contextual influences and relationship to ideas about humanity. </a:t>
                      </a:r>
                    </a:p>
                    <a:p>
                      <a:r>
                        <a:rPr lang="en-GB" sz="1400" b="1" dirty="0"/>
                        <a:t>Develop Independent </a:t>
                      </a:r>
                      <a:r>
                        <a:rPr lang="en-GB" sz="1400" dirty="0"/>
                        <a:t>understanding of Shakespearean Tragedy, its contextual ideas and relationship to ideas about humanity. </a:t>
                      </a:r>
                    </a:p>
                    <a:p>
                      <a:r>
                        <a:rPr lang="en-GB" sz="1400" b="1" dirty="0"/>
                        <a:t>Develop Independent </a:t>
                      </a:r>
                      <a:r>
                        <a:rPr lang="en-GB" sz="1400" dirty="0"/>
                        <a:t>Understanding of ideas of Power and Conflict Poetry, contextual influences and ideas about humanity.</a:t>
                      </a:r>
                    </a:p>
                    <a:p>
                      <a:r>
                        <a:rPr lang="en-GB" sz="1400" b="1" dirty="0"/>
                        <a:t>Develop Independent </a:t>
                      </a:r>
                      <a:r>
                        <a:rPr lang="en-GB" sz="1400" dirty="0"/>
                        <a:t>Understanding of a ideas about our place in the world through a range of unseen poetry.</a:t>
                      </a:r>
                    </a:p>
                    <a:p>
                      <a:r>
                        <a:rPr lang="en-GB" sz="1400" b="1" dirty="0"/>
                        <a:t>Develop Independent </a:t>
                      </a:r>
                      <a:r>
                        <a:rPr lang="en-GB" sz="1400" dirty="0"/>
                        <a:t>Understanding of Fiction and Non Fiction texts – ability to perceptively interpret meaning.</a:t>
                      </a:r>
                    </a:p>
                    <a:p>
                      <a:r>
                        <a:rPr lang="en-GB" sz="1400" b="1" dirty="0"/>
                        <a:t>Develop Independent </a:t>
                      </a:r>
                      <a:r>
                        <a:rPr lang="en-GB" sz="1400" dirty="0"/>
                        <a:t>Understanding of writing for a range of purposes.</a:t>
                      </a:r>
                    </a:p>
                    <a:p>
                      <a:r>
                        <a:rPr lang="en-GB" sz="1400" b="1" dirty="0"/>
                        <a:t>Develop Independent </a:t>
                      </a:r>
                      <a:r>
                        <a:rPr lang="en-GB" sz="1400" dirty="0"/>
                        <a:t>understanding of the delivery of Spoken Language in a range of formats.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3199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9F8ECD-DDEE-4FEA-BC48-A8F9B08C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392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D8EA-20AB-3E33-C6B4-BB65E14C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0"/>
            <a:ext cx="5915025" cy="84065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AN ENGLISH JOURNEY AT HHS: Y10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2FACD46-9C6E-7EFA-762D-E8C3B64DE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2797819"/>
              </p:ext>
            </p:extLst>
          </p:nvPr>
        </p:nvGraphicFramePr>
        <p:xfrm>
          <a:off x="471487" y="840659"/>
          <a:ext cx="5915025" cy="107918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316469628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135325637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242507453"/>
                    </a:ext>
                  </a:extLst>
                </a:gridCol>
              </a:tblGrid>
              <a:tr h="410625">
                <a:tc>
                  <a:txBody>
                    <a:bodyPr/>
                    <a:lstStyle/>
                    <a:p>
                      <a:r>
                        <a:rPr lang="en-GB" sz="1100" dirty="0"/>
                        <a:t>Concept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Skills and Knowledge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Assessment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8476"/>
                  </a:ext>
                </a:extLst>
              </a:tr>
              <a:tr h="1142974"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Develop  Confident  Academic Expectations in </a:t>
                      </a:r>
                      <a:r>
                        <a:rPr lang="en-GB" sz="1000" dirty="0"/>
                        <a:t>understanding of Modern Drama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Key Text: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‘An Inspector Calls’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Context of  and contextual influences, relationship to ideas about humanity. 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Detailed Literature Language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Literature Essay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Literature Essay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13279"/>
                  </a:ext>
                </a:extLst>
              </a:tr>
              <a:tr h="992583">
                <a:tc>
                  <a:txBody>
                    <a:bodyPr/>
                    <a:lstStyle/>
                    <a:p>
                      <a:r>
                        <a:rPr lang="en-GB" sz="1000" b="1" dirty="0"/>
                        <a:t>Develop Confident  Expectations and Knowledge </a:t>
                      </a:r>
                      <a:r>
                        <a:rPr lang="en-GB" sz="1000" dirty="0"/>
                        <a:t>of the Nineteenth Century Text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Key Text:</a:t>
                      </a:r>
                    </a:p>
                    <a:p>
                      <a:r>
                        <a:rPr lang="en-GB" sz="1000" dirty="0"/>
                        <a:t>‘ACC’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Contextual Information and knowledge of Victorian England</a:t>
                      </a:r>
                    </a:p>
                    <a:p>
                      <a:r>
                        <a:rPr lang="en-GB" sz="1000" dirty="0"/>
                        <a:t>And Universal messages</a:t>
                      </a:r>
                    </a:p>
                    <a:p>
                      <a:r>
                        <a:rPr lang="en-GB" sz="1000" dirty="0"/>
                        <a:t>Spoken Language 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Writing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42750"/>
                  </a:ext>
                </a:extLst>
              </a:tr>
              <a:tr h="1293366">
                <a:tc>
                  <a:txBody>
                    <a:bodyPr/>
                    <a:lstStyle/>
                    <a:p>
                      <a:r>
                        <a:rPr lang="en-GB" sz="1000" b="1" dirty="0"/>
                        <a:t>Develop Confident Academic Expectations  and knowledge </a:t>
                      </a:r>
                      <a:r>
                        <a:rPr lang="en-GB" sz="1000" dirty="0"/>
                        <a:t>of Shakespeare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Key Text:</a:t>
                      </a:r>
                    </a:p>
                    <a:p>
                      <a:r>
                        <a:rPr lang="en-GB" sz="1000" dirty="0"/>
                        <a:t>‘Macbeth’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Context of  and contextual influences, relationship to ideas about humanity.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Reading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Reading 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00451"/>
                  </a:ext>
                </a:extLst>
              </a:tr>
              <a:tr h="1443757">
                <a:tc>
                  <a:txBody>
                    <a:bodyPr/>
                    <a:lstStyle/>
                    <a:p>
                      <a:r>
                        <a:rPr lang="en-GB" sz="1000" b="1" dirty="0"/>
                        <a:t>Develop Confident Academic Expectations and Knowledge </a:t>
                      </a:r>
                    </a:p>
                    <a:p>
                      <a:r>
                        <a:rPr lang="en-GB" sz="1000" dirty="0"/>
                        <a:t>of  Power and Conflict Poetry and creative writing 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Key Text:</a:t>
                      </a:r>
                    </a:p>
                    <a:p>
                      <a:r>
                        <a:rPr lang="en-GB" sz="1000" dirty="0"/>
                        <a:t>‘Power &amp; Conflict Anthology’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Context of  and contextual influences, relationship to ideas about humanity.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Writing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Writing 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06909"/>
                  </a:ext>
                </a:extLst>
              </a:tr>
              <a:tr h="1360530">
                <a:tc>
                  <a:txBody>
                    <a:bodyPr/>
                    <a:lstStyle/>
                    <a:p>
                      <a:r>
                        <a:rPr lang="en-GB" sz="1000" b="1" dirty="0"/>
                        <a:t>Develop Confident Academic Expectations and Knowledge </a:t>
                      </a:r>
                      <a:r>
                        <a:rPr lang="en-GB" sz="1000" b="0" dirty="0"/>
                        <a:t>of English Language Paper 1 Reading and Writing Skills.</a:t>
                      </a:r>
                    </a:p>
                    <a:p>
                      <a:endParaRPr lang="en-GB" sz="1000" b="0" dirty="0"/>
                    </a:p>
                    <a:p>
                      <a:r>
                        <a:rPr lang="en-GB" sz="1000" b="0" dirty="0"/>
                        <a:t>Key Text:</a:t>
                      </a:r>
                    </a:p>
                    <a:p>
                      <a:r>
                        <a:rPr lang="en-GB" sz="1000" b="0" dirty="0"/>
                        <a:t>Range of fiction texts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Reading/ Writing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Reading /Writing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4841"/>
                  </a:ext>
                </a:extLst>
              </a:tr>
              <a:tr h="1142974">
                <a:tc>
                  <a:txBody>
                    <a:bodyPr/>
                    <a:lstStyle/>
                    <a:p>
                      <a:r>
                        <a:rPr lang="en-GB" sz="1000" b="0" dirty="0"/>
                        <a:t>Develop Confident Academic Expectations and Knowledge of ‘Macbeth’ and ‘ACC’ (2 week revisit)</a:t>
                      </a:r>
                    </a:p>
                    <a:p>
                      <a:endParaRPr lang="en-GB" sz="1000" b="0" dirty="0"/>
                    </a:p>
                    <a:p>
                      <a:r>
                        <a:rPr lang="en-GB" sz="1000" b="0" dirty="0"/>
                        <a:t>Key Text:</a:t>
                      </a:r>
                    </a:p>
                    <a:p>
                      <a:r>
                        <a:rPr lang="en-GB" sz="1000" b="0" dirty="0"/>
                        <a:t>‘Macbeth’ ‘ACC’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Complete two Literature Essays – mark and feedback on one.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20251"/>
                  </a:ext>
                </a:extLst>
              </a:tr>
              <a:tr h="1142974">
                <a:tc>
                  <a:txBody>
                    <a:bodyPr/>
                    <a:lstStyle/>
                    <a:p>
                      <a:r>
                        <a:rPr lang="en-GB" sz="1000" b="1" dirty="0"/>
                        <a:t>Develop Confident Academic Expectations and Knowledge </a:t>
                      </a:r>
                      <a:r>
                        <a:rPr lang="en-GB" sz="1000" dirty="0"/>
                        <a:t>of Exam Expectations.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English Lang P1</a:t>
                      </a:r>
                    </a:p>
                    <a:p>
                      <a:r>
                        <a:rPr lang="en-GB" sz="1000" dirty="0"/>
                        <a:t>English Literature 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Summative Exams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31997"/>
                  </a:ext>
                </a:extLst>
              </a:tr>
              <a:tr h="1766427">
                <a:tc>
                  <a:txBody>
                    <a:bodyPr/>
                    <a:lstStyle/>
                    <a:p>
                      <a:r>
                        <a:rPr lang="en-GB" sz="1000" b="1" dirty="0"/>
                        <a:t>Develop Confident Academic Knowledge </a:t>
                      </a:r>
                      <a:r>
                        <a:rPr lang="en-GB" sz="1000" b="0" dirty="0"/>
                        <a:t>of  Spoken Language </a:t>
                      </a:r>
                    </a:p>
                    <a:p>
                      <a:endParaRPr lang="en-GB" sz="1000" b="0" dirty="0"/>
                    </a:p>
                    <a:p>
                      <a:r>
                        <a:rPr lang="en-GB" sz="1000" b="0" dirty="0"/>
                        <a:t>Key Texts:</a:t>
                      </a:r>
                    </a:p>
                    <a:p>
                      <a:r>
                        <a:rPr lang="en-GB" sz="1000" b="0" dirty="0"/>
                        <a:t>Range of Speeches </a:t>
                      </a:r>
                    </a:p>
                    <a:p>
                      <a:endParaRPr lang="en-GB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Develop confident </a:t>
                      </a:r>
                      <a:r>
                        <a:rPr lang="en-GB" sz="1000" dirty="0"/>
                        <a:t>understanding of the delivery of Spoken Language in a range of formats. 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GCSE Spoken Language Presentation.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4799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135F53-4891-4A94-90A7-916EDB0DD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49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687321-81D3-46CD-9994-0120BAFC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80" y="200708"/>
            <a:ext cx="5915025" cy="474148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Year 10 Knowledge Organiser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5 A DAY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792FF0E-B282-4075-949C-84451A41A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69828"/>
              </p:ext>
            </p:extLst>
          </p:nvPr>
        </p:nvGraphicFramePr>
        <p:xfrm>
          <a:off x="737937" y="732699"/>
          <a:ext cx="5791200" cy="11400282"/>
        </p:xfrm>
        <a:graphic>
          <a:graphicData uri="http://schemas.openxmlformats.org/drawingml/2006/table">
            <a:tbl>
              <a:tblPr firstRow="1" firstCol="1" bandRow="1"/>
              <a:tblGrid>
                <a:gridCol w="2000198">
                  <a:extLst>
                    <a:ext uri="{9D8B030D-6E8A-4147-A177-3AD203B41FA5}">
                      <a16:colId xmlns:a16="http://schemas.microsoft.com/office/drawing/2014/main" val="1575244137"/>
                    </a:ext>
                  </a:extLst>
                </a:gridCol>
                <a:gridCol w="1938537">
                  <a:extLst>
                    <a:ext uri="{9D8B030D-6E8A-4147-A177-3AD203B41FA5}">
                      <a16:colId xmlns:a16="http://schemas.microsoft.com/office/drawing/2014/main" val="3482650921"/>
                    </a:ext>
                  </a:extLst>
                </a:gridCol>
                <a:gridCol w="1852465">
                  <a:extLst>
                    <a:ext uri="{9D8B030D-6E8A-4147-A177-3AD203B41FA5}">
                      <a16:colId xmlns:a16="http://schemas.microsoft.com/office/drawing/2014/main" val="1590851121"/>
                    </a:ext>
                  </a:extLst>
                </a:gridCol>
              </a:tblGrid>
              <a:tr h="83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Knowledge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Subject Specific Vocabulary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48748"/>
                  </a:ext>
                </a:extLst>
              </a:tr>
              <a:tr h="9634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Modern Drama and contextual influences, relationship to ideas about humanity.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the Nineteenth Century novel, its contextual influences and relationship to ideas about humanity.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Shakespearean Tragedy, its contextual ideas and relationship to ideas about humanity.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ideas of Power and Conflict Poetry, contextual influences and ideas about humanity.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a ideas about our place in the world through a range of unseen poetry.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Fiction and Non Fiction texts – ability to perceptively interpret meaning.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writing for a range of purposes.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confident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the delivery of Spoken Language in a range of formats.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Adverb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Directions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Dramatic Devices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 Construction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Exposition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Denouement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Inciting incident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Climax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Victim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Allegory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Caricature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Chronological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Non-Linear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Flashback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Narrative Hook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Simile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Metaphor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Emotive Language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Rhetoric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Rhetorical question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Repetition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Connotations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Gothic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Novella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Narrator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Intrusive Narrator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Epiphany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Shift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Foreshadow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Foil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Antithesis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Paradox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Imagery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Pathetic Fallacy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Soliloquy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Blank Verse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Rhyming Couplet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Tragic Hero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Hamartia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Tragic Arc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Circularity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Sonnet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Stanza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Enjambment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Caesura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Alliteration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Sublime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First / Second / Third Person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Perspective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Statistics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Reader Address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Hyperbole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Irony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Imperative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Setting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Complicit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Ambigous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Ambiguity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Ideology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Capitalism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Diatribe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Elitist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Oppression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Exploitation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Hyprocrite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Hypocrisy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Empower / Empowerment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Progressive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Catalyst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Omniscient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Philanthropic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Misanthropic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Invasive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Avarice / Avaricious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Isolation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Eradicate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Duplicity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Apocalypse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Monstrous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Nadir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Zenith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Nefarious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Tyrant / tyrannical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Depraved / Depravity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Insidious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Patriarchal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Corrupt / corruption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Omnipotent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Political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Revolutionary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Transient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Fragile / Fragility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Patriotic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Transgressive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Subverts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Achromatic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Vivid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Myriad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Monochrome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Leviathan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Grotesque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Hubris / Hubristic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Obscene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Malicious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Eviscerate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Exsanguinate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Dominant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Inferior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Essential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Labyrinth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Multitudes / Multitudinous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Zeitgeist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776839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88A5A2-69BF-48F8-89FE-F677CA33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03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47CF-42E3-7D54-D66A-E511496F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649119"/>
            <a:ext cx="5915025" cy="182938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Y10: Taking students on a Journey Beyond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345B0-CB5F-1204-7CC7-2803A5DE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90" y="2478505"/>
            <a:ext cx="5915025" cy="8502763"/>
          </a:xfrm>
          <a:ln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READING SOCIETIES: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Literary Masters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Shakespeare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Holmfirth Writes…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Slam Poetry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Latin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Podcasting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LITERATURE COMPETITIONS: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600 Words Creative Writing Competition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Lisa Bradley Non-Fiction Writing Competition.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OPPORTUNITIES: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HHS Writer in Residence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HHS Poet Laureate 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ASPIRE HIGHER LECTURE SERIES TO ACCOMPANY ALL ELEMENTS OF THE CURRICULUM EACH WEEK IN FORMTIME.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4 Directed </a:t>
            </a:r>
            <a:r>
              <a:rPr lang="en-GB" b="1" dirty="0" err="1"/>
              <a:t>Massolit</a:t>
            </a:r>
            <a:r>
              <a:rPr lang="en-GB" b="1" dirty="0"/>
              <a:t> Lectures on Frog each week.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Also: </a:t>
            </a:r>
          </a:p>
          <a:p>
            <a:pPr marL="0" indent="0">
              <a:buNone/>
            </a:pPr>
            <a:r>
              <a:rPr lang="en-GB" dirty="0"/>
              <a:t>Huge programme of Authors, poets and Speakers visiting School.</a:t>
            </a:r>
          </a:p>
          <a:p>
            <a:pPr marL="0" indent="0">
              <a:buNone/>
            </a:pPr>
            <a:r>
              <a:rPr lang="en-GB" dirty="0"/>
              <a:t>Literature Festival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Targeted Use of </a:t>
            </a:r>
            <a:r>
              <a:rPr lang="en-GB" b="1" dirty="0" err="1"/>
              <a:t>Massolit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F06A8-E2FF-4F47-A8FD-5208378C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29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9CCAD-EAC1-5D3D-9D83-F76F4C1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/>
              <a:t>Y10 Assessment</a:t>
            </a:r>
            <a:br>
              <a:rPr lang="en-GB" b="1" dirty="0"/>
            </a:br>
            <a:r>
              <a:rPr lang="en-GB" dirty="0"/>
              <a:t>Rationale: to support and identify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B2FEC-4D14-203E-9DDA-23D8D2F91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991852"/>
              </p:ext>
            </p:extLst>
          </p:nvPr>
        </p:nvGraphicFramePr>
        <p:xfrm>
          <a:off x="471488" y="3244849"/>
          <a:ext cx="5915025" cy="44614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15025">
                  <a:extLst>
                    <a:ext uri="{9D8B030D-6E8A-4147-A177-3AD203B41FA5}">
                      <a16:colId xmlns:a16="http://schemas.microsoft.com/office/drawing/2014/main" val="226403843"/>
                    </a:ext>
                  </a:extLst>
                </a:gridCol>
              </a:tblGrid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Year 10 Assessment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08808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2 Formative pieces of work per module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82214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2 Summative: Baseline, Summer Exams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9947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5931EC-2C78-4120-B2FC-3A9CDB7CB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3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9CCAD-EAC1-5D3D-9D83-F76F4C1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324465"/>
            <a:ext cx="5915025" cy="2153264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GB" b="1" dirty="0"/>
              <a:t>Y10 Home Learning</a:t>
            </a:r>
            <a:br>
              <a:rPr lang="en-GB" b="1" dirty="0"/>
            </a:br>
            <a:r>
              <a:rPr lang="en-GB" b="1" dirty="0"/>
              <a:t>Programme </a:t>
            </a:r>
            <a:br>
              <a:rPr lang="en-GB" b="1" dirty="0"/>
            </a:br>
            <a:r>
              <a:rPr lang="en-GB" dirty="0"/>
              <a:t>Rationale: to consolidate knowledge and build reading and writing skills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B2FEC-4D14-203E-9DDA-23D8D2F91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5389397"/>
              </p:ext>
            </p:extLst>
          </p:nvPr>
        </p:nvGraphicFramePr>
        <p:xfrm>
          <a:off x="471488" y="2713703"/>
          <a:ext cx="5915025" cy="94540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15025">
                  <a:extLst>
                    <a:ext uri="{9D8B030D-6E8A-4147-A177-3AD203B41FA5}">
                      <a16:colId xmlns:a16="http://schemas.microsoft.com/office/drawing/2014/main" val="226403843"/>
                    </a:ext>
                  </a:extLst>
                </a:gridCol>
              </a:tblGrid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Sept-Oct</a:t>
                      </a:r>
                    </a:p>
                    <a:p>
                      <a:r>
                        <a:rPr lang="en-GB" sz="2400" dirty="0"/>
                        <a:t>‘AIC’ Home Learning Booklet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82214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Nov-Dec</a:t>
                      </a:r>
                    </a:p>
                    <a:p>
                      <a:r>
                        <a:rPr lang="en-GB" sz="2400" dirty="0"/>
                        <a:t>‘ACC’ Home Learning Booklet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99472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JAN-FEB</a:t>
                      </a:r>
                    </a:p>
                    <a:p>
                      <a:r>
                        <a:rPr lang="en-GB" sz="2400" dirty="0"/>
                        <a:t>‘Macbeth’ Home Learning Booklet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478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March-Easter</a:t>
                      </a:r>
                    </a:p>
                    <a:p>
                      <a:r>
                        <a:rPr lang="en-GB" sz="2400" dirty="0"/>
                        <a:t>‘Power &amp; Conflict; Home Leaning Booklet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28209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Easter-June</a:t>
                      </a:r>
                    </a:p>
                    <a:p>
                      <a:r>
                        <a:rPr lang="en-GB" sz="2400" dirty="0"/>
                        <a:t>Just Write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694984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June- July </a:t>
                      </a:r>
                    </a:p>
                    <a:p>
                      <a:r>
                        <a:rPr lang="en-GB" sz="2400" dirty="0"/>
                        <a:t>Spoken Language Prep.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40540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7C66DF-305C-4275-B27E-C47EB6979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291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D8EA-20AB-3E33-C6B4-BB65E14C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0"/>
            <a:ext cx="5915025" cy="84065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AN ENGLISH JOURNEY AT HHS: Y11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2FACD46-9C6E-7EFA-762D-E8C3B64DE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724309"/>
              </p:ext>
            </p:extLst>
          </p:nvPr>
        </p:nvGraphicFramePr>
        <p:xfrm>
          <a:off x="471487" y="840659"/>
          <a:ext cx="5915025" cy="95949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316469628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135325637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242507453"/>
                    </a:ext>
                  </a:extLst>
                </a:gridCol>
              </a:tblGrid>
              <a:tr h="394583">
                <a:tc>
                  <a:txBody>
                    <a:bodyPr/>
                    <a:lstStyle/>
                    <a:p>
                      <a:r>
                        <a:rPr lang="en-GB" sz="1100" dirty="0"/>
                        <a:t>Concept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Skills and Knowledge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Assessment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8476"/>
                  </a:ext>
                </a:extLst>
              </a:tr>
              <a:tr h="1142974">
                <a:tc>
                  <a:txBody>
                    <a:bodyPr/>
                    <a:lstStyle/>
                    <a:p>
                      <a:r>
                        <a:rPr lang="en-GB" sz="1000" b="1" dirty="0"/>
                        <a:t>Inspiring Independent Academic Expectations and Knowledge </a:t>
                      </a:r>
                      <a:r>
                        <a:rPr lang="en-GB" sz="1000" b="0" dirty="0"/>
                        <a:t>of English Language Paper 2 Reading and Writing Skills.</a:t>
                      </a:r>
                    </a:p>
                    <a:p>
                      <a:endParaRPr lang="en-GB" sz="1000" b="0" dirty="0"/>
                    </a:p>
                    <a:p>
                      <a:r>
                        <a:rPr lang="en-GB" sz="1000" b="0" dirty="0"/>
                        <a:t>Key Text:</a:t>
                      </a:r>
                    </a:p>
                    <a:p>
                      <a:r>
                        <a:rPr lang="en-GB" sz="1000" b="0" dirty="0"/>
                        <a:t>Range of fiction texts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Reading/ Writing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Reading /Writing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13279"/>
                  </a:ext>
                </a:extLst>
              </a:tr>
              <a:tr h="992583">
                <a:tc>
                  <a:txBody>
                    <a:bodyPr/>
                    <a:lstStyle/>
                    <a:p>
                      <a:r>
                        <a:rPr lang="en-GB" sz="1000" b="1" dirty="0"/>
                        <a:t>Inspiring Independent Academic Expectations and Knowledge </a:t>
                      </a:r>
                      <a:r>
                        <a:rPr lang="en-GB" sz="1000" b="0" dirty="0"/>
                        <a:t>of ‘Macbeth’ and ‘ACC’ (2 week revisit)</a:t>
                      </a:r>
                    </a:p>
                    <a:p>
                      <a:endParaRPr lang="en-GB" sz="1000" b="0" dirty="0"/>
                    </a:p>
                    <a:p>
                      <a:r>
                        <a:rPr lang="en-GB" sz="1000" b="0" dirty="0"/>
                        <a:t>Key Text:</a:t>
                      </a:r>
                    </a:p>
                    <a:p>
                      <a:r>
                        <a:rPr lang="en-GB" sz="1000" b="0" dirty="0"/>
                        <a:t>‘Macbeth’ ‘ACC’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Complete two Literature Essays – mark and feedback on one.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42750"/>
                  </a:ext>
                </a:extLst>
              </a:tr>
              <a:tr h="1077428">
                <a:tc>
                  <a:txBody>
                    <a:bodyPr/>
                    <a:lstStyle/>
                    <a:p>
                      <a:r>
                        <a:rPr lang="en-GB" sz="1000" b="1" dirty="0"/>
                        <a:t>Inspiring Independent Academic Expectations and Knowledge </a:t>
                      </a:r>
                      <a:r>
                        <a:rPr lang="en-GB" sz="1000" dirty="0"/>
                        <a:t>of Exam Expectations.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English Lang P2</a:t>
                      </a:r>
                    </a:p>
                    <a:p>
                      <a:r>
                        <a:rPr lang="en-GB" sz="1000" dirty="0"/>
                        <a:t>English Literature 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Summative Mock  Exams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00451"/>
                  </a:ext>
                </a:extLst>
              </a:tr>
              <a:tr h="1174712">
                <a:tc>
                  <a:txBody>
                    <a:bodyPr/>
                    <a:lstStyle/>
                    <a:p>
                      <a:r>
                        <a:rPr lang="en-GB" sz="1000" b="1" dirty="0"/>
                        <a:t>Inspiring Independent Academic Expectations and Knowledge </a:t>
                      </a:r>
                    </a:p>
                    <a:p>
                      <a:r>
                        <a:rPr lang="en-GB" sz="1000" dirty="0"/>
                        <a:t>Poetry 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Key Text:</a:t>
                      </a:r>
                    </a:p>
                    <a:p>
                      <a:r>
                        <a:rPr lang="en-GB" sz="1000" dirty="0"/>
                        <a:t>‘Range of Unseen Poetry 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Writing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Writing 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06909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r>
                        <a:rPr lang="en-GB" sz="1000" b="1" dirty="0"/>
                        <a:t>Inspiring Independent Academic Expectations and Knowledge </a:t>
                      </a:r>
                      <a:r>
                        <a:rPr lang="en-GB" sz="1000" b="0" dirty="0"/>
                        <a:t>of English Language Paper 1 Reading and Writing Skills.</a:t>
                      </a:r>
                    </a:p>
                    <a:p>
                      <a:endParaRPr lang="en-GB" sz="1000" b="0" dirty="0"/>
                    </a:p>
                    <a:p>
                      <a:r>
                        <a:rPr lang="en-GB" sz="1000" b="0" dirty="0"/>
                        <a:t>Key Text:</a:t>
                      </a:r>
                    </a:p>
                    <a:p>
                      <a:r>
                        <a:rPr lang="en-GB" sz="1000" b="0" dirty="0"/>
                        <a:t>Range of fiction texts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Mid Formative Reading/ Writing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Final Formative Reading /Writing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4841"/>
                  </a:ext>
                </a:extLst>
              </a:tr>
              <a:tr h="1142974">
                <a:tc>
                  <a:txBody>
                    <a:bodyPr/>
                    <a:lstStyle/>
                    <a:p>
                      <a:r>
                        <a:rPr lang="en-GB" sz="1000" b="0" dirty="0"/>
                        <a:t>Develop Confident Academic Expectations and Knowledge of ‘AIC’ ‘P&amp;C’ ‘Unseen’ (3 week revisit)</a:t>
                      </a:r>
                    </a:p>
                    <a:p>
                      <a:endParaRPr lang="en-GB" sz="1000" b="0" dirty="0"/>
                    </a:p>
                    <a:p>
                      <a:r>
                        <a:rPr lang="en-GB" sz="1000" b="0" dirty="0"/>
                        <a:t>Key Text:</a:t>
                      </a:r>
                    </a:p>
                    <a:p>
                      <a:r>
                        <a:rPr lang="en-GB" sz="1000" b="0" dirty="0"/>
                        <a:t>‘AIC’ ‘P7C’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Complete Three  Literature Essays – mark and feedback on one.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20251"/>
                  </a:ext>
                </a:extLst>
              </a:tr>
              <a:tr h="1153198">
                <a:tc>
                  <a:txBody>
                    <a:bodyPr/>
                    <a:lstStyle/>
                    <a:p>
                      <a:r>
                        <a:rPr lang="en-GB" sz="1000" b="1" dirty="0"/>
                        <a:t>Inspiring Independent Academic Expectations and Knowledge </a:t>
                      </a:r>
                      <a:r>
                        <a:rPr lang="en-GB" sz="1000" dirty="0"/>
                        <a:t>of Exam Expectations.</a:t>
                      </a:r>
                    </a:p>
                    <a:p>
                      <a:endParaRPr lang="en-GB" sz="1000" dirty="0"/>
                    </a:p>
                    <a:p>
                      <a:r>
                        <a:rPr lang="en-GB" sz="1000" dirty="0"/>
                        <a:t>English Lang P1</a:t>
                      </a:r>
                    </a:p>
                    <a:p>
                      <a:r>
                        <a:rPr lang="en-GB" sz="1000" dirty="0"/>
                        <a:t>English Literature 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Summative Mock  Exams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47992"/>
                  </a:ext>
                </a:extLst>
              </a:tr>
              <a:tr h="1153198"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Inspiring Independent Academic Expectations and Knowledge </a:t>
                      </a:r>
                      <a:r>
                        <a:rPr lang="en-GB" sz="1000" dirty="0"/>
                        <a:t>of All texts and Components – week by week revisit of each text, 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High level Creative Writing</a:t>
                      </a:r>
                    </a:p>
                    <a:p>
                      <a:endParaRPr lang="en-GB" sz="1000" dirty="0"/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Detailed Literature Language analysis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Targeted marking to promote progress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87629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86A8FE-C411-418F-8450-F3AACB30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801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687321-81D3-46CD-9994-0120BAFC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80" y="200708"/>
            <a:ext cx="5915025" cy="474148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Year 11 Knowledge Organiser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5 A DAY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792FF0E-B282-4075-949C-84451A41A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749502"/>
              </p:ext>
            </p:extLst>
          </p:nvPr>
        </p:nvGraphicFramePr>
        <p:xfrm>
          <a:off x="737937" y="732699"/>
          <a:ext cx="5791200" cy="11429556"/>
        </p:xfrm>
        <a:graphic>
          <a:graphicData uri="http://schemas.openxmlformats.org/drawingml/2006/table">
            <a:tbl>
              <a:tblPr firstRow="1" firstCol="1" bandRow="1"/>
              <a:tblGrid>
                <a:gridCol w="2000198">
                  <a:extLst>
                    <a:ext uri="{9D8B030D-6E8A-4147-A177-3AD203B41FA5}">
                      <a16:colId xmlns:a16="http://schemas.microsoft.com/office/drawing/2014/main" val="1575244137"/>
                    </a:ext>
                  </a:extLst>
                </a:gridCol>
                <a:gridCol w="1938537">
                  <a:extLst>
                    <a:ext uri="{9D8B030D-6E8A-4147-A177-3AD203B41FA5}">
                      <a16:colId xmlns:a16="http://schemas.microsoft.com/office/drawing/2014/main" val="3482650921"/>
                    </a:ext>
                  </a:extLst>
                </a:gridCol>
                <a:gridCol w="1852465">
                  <a:extLst>
                    <a:ext uri="{9D8B030D-6E8A-4147-A177-3AD203B41FA5}">
                      <a16:colId xmlns:a16="http://schemas.microsoft.com/office/drawing/2014/main" val="1590851121"/>
                    </a:ext>
                  </a:extLst>
                </a:gridCol>
              </a:tblGrid>
              <a:tr h="83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Knowledge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Subject Specific Vocabulary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48748"/>
                  </a:ext>
                </a:extLst>
              </a:tr>
              <a:tr h="9634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Modern Drama and contextual influences, relationship to ideas about humanity.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the Nineteenth Century novel, its contextual influences and relationship to ideas about humanity.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Shakespearean Tragedy, its contextual ideas and relationship to ideas about humanity.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ideas of Power and Conflict Poetry, contextual influences and ideas about humanity.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a ideas about our place in the world through a range of unseen poetry.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Fiction and Non Fiction texts – ability to perceptively interpret meaning.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writing for a range of purposes.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Develop Independent 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the delivery of Spoken Language in a range of formats.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Adverb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Directions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Dramatic Devices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 Construction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Exposition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Denouement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Inciting incident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Climax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Victim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Allegory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Caricature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Chronological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Non-Linear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Flashback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Narrative Hook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Simile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Metaphor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Emotive Language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Rhetoric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Rhetorical question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Repetition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Connotations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Gothic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Novella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Narrator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Intrusive Narrator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Epiphany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Shift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Foreshadow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Foil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Antithesis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Paradox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Imagery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Pathetic Fallacy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Soliloquy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Blank Verse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Rhyming Couplet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Tragic Hero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Hamartia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Tragic Arc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Circularity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Sonnet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Stanza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Enjambment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Caesura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Alliteration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Speaker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Sublime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First / Second / Third Person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Perspective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Statistics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Reader Address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Hyperbole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Irony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Imperative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Setting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Complicit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Ambigous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Ambiguity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Ideology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Capitalism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Diatribe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Elitist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Oppression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Exploitation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Hyprocrite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Hypocrisy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Empower / Empowerment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Progressive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Catalyst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Omniscient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Philanthropic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Misanthropic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Invasive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Avarice / Avaricious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Isolation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Eradicate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Duplicity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Apocalypse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Monstrous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Nadir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Zenith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Nefarious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Tyrant / tyrannical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Depraved / Depravity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Insidious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Patriarchal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Corrupt / corruption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Omnipotent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Political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Revolutionary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Transient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Fragile / Fragility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Patriotic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Transgressive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Subverts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Achromatic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Vivid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Myriad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Monochrome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Leviathan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Grotesque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Hubris / Hubristic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Obscene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Malicious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Eviscerate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Exsanguinate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Dominant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Inferior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Essential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Labyrinth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Multitudes / Multitudinous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Zeitgeist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5032" marR="550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776839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A9BAF7-445B-4813-91ED-44B12BE2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542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47CF-42E3-7D54-D66A-E511496F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649119"/>
            <a:ext cx="5915025" cy="182938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Y11: Taking students on a Journey Beyond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345B0-CB5F-1204-7CC7-2803A5DE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90" y="2478505"/>
            <a:ext cx="5915025" cy="8502763"/>
          </a:xfrm>
          <a:ln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READING SOCIETIES: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Literary Upper Masters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Shakespeare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Holmfirth Writes…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Slam Poetry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Podcasting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Latin Society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LITERATURE COMPETITIONS: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600 Words Creative Writing Competition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Lisa Bradley Non-Fiction Writing Competition.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THEATRE VISITS:</a:t>
            </a:r>
          </a:p>
          <a:p>
            <a:pPr marL="0" indent="0">
              <a:buNone/>
            </a:pPr>
            <a:r>
              <a:rPr lang="en-GB" b="1" dirty="0"/>
              <a:t>As well as taking opportunities to visit external theatre productions, we also invite theatre groups into school to perform ‘ACC’, ‘AIC’ and ‘Macbeth’ to students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ASPIRE HIGHER LECTURE SERIES TO ACCOMPANY ALL ELEMENTS OF THE CURRICULUM.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Also: </a:t>
            </a:r>
          </a:p>
          <a:p>
            <a:pPr marL="0" indent="0">
              <a:buNone/>
            </a:pPr>
            <a:r>
              <a:rPr lang="en-GB" dirty="0"/>
              <a:t>Huge programme of Authors, poets and Speakers visiting School.</a:t>
            </a:r>
          </a:p>
          <a:p>
            <a:pPr marL="0" indent="0">
              <a:buNone/>
            </a:pPr>
            <a:r>
              <a:rPr lang="en-GB" dirty="0"/>
              <a:t>Literature Festival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Targeted Use of </a:t>
            </a:r>
            <a:r>
              <a:rPr lang="en-GB" b="1" dirty="0" err="1"/>
              <a:t>Massolit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58723-281A-4FB2-821A-FFD843A26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77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9CCAD-EAC1-5D3D-9D83-F76F4C1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/>
              <a:t>Y11 Assessment</a:t>
            </a:r>
            <a:br>
              <a:rPr lang="en-GB" b="1" dirty="0"/>
            </a:br>
            <a:r>
              <a:rPr lang="en-GB" dirty="0"/>
              <a:t>Rationale: to support and identify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B2FEC-4D14-203E-9DDA-23D8D2F91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574808"/>
              </p:ext>
            </p:extLst>
          </p:nvPr>
        </p:nvGraphicFramePr>
        <p:xfrm>
          <a:off x="471488" y="3244849"/>
          <a:ext cx="5915025" cy="44614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15025">
                  <a:extLst>
                    <a:ext uri="{9D8B030D-6E8A-4147-A177-3AD203B41FA5}">
                      <a16:colId xmlns:a16="http://schemas.microsoft.com/office/drawing/2014/main" val="226403843"/>
                    </a:ext>
                  </a:extLst>
                </a:gridCol>
              </a:tblGrid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Year 11 Assessment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08808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2 Formative pieces of work per module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82214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2 Summative: November and February Mock Exams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9947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E0ED68-F276-4053-BD8B-B7ABEC12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746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9CCAD-EAC1-5D3D-9D83-F76F4C1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324465"/>
            <a:ext cx="5915025" cy="215326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GB" b="1" dirty="0"/>
              <a:t>Y11Home Learning</a:t>
            </a:r>
            <a:br>
              <a:rPr lang="en-GB" b="1" dirty="0"/>
            </a:br>
            <a:r>
              <a:rPr lang="en-GB" b="1" dirty="0"/>
              <a:t>Programme </a:t>
            </a:r>
            <a:br>
              <a:rPr lang="en-GB" b="1" dirty="0"/>
            </a:br>
            <a:r>
              <a:rPr lang="en-GB" dirty="0"/>
              <a:t>Rationale: to build independent reading and writing skills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B2FEC-4D14-203E-9DDA-23D8D2F91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295113"/>
              </p:ext>
            </p:extLst>
          </p:nvPr>
        </p:nvGraphicFramePr>
        <p:xfrm>
          <a:off x="471488" y="2713703"/>
          <a:ext cx="5915025" cy="78783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15025">
                  <a:extLst>
                    <a:ext uri="{9D8B030D-6E8A-4147-A177-3AD203B41FA5}">
                      <a16:colId xmlns:a16="http://schemas.microsoft.com/office/drawing/2014/main" val="226403843"/>
                    </a:ext>
                  </a:extLst>
                </a:gridCol>
              </a:tblGrid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Sept-Oct</a:t>
                      </a:r>
                    </a:p>
                    <a:p>
                      <a:r>
                        <a:rPr lang="en-GB" sz="2400" dirty="0"/>
                        <a:t>Viewpoint Reading &amp;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82214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Nov-Dec</a:t>
                      </a:r>
                    </a:p>
                    <a:p>
                      <a:r>
                        <a:rPr lang="en-GB" sz="2400" dirty="0"/>
                        <a:t>Creative Reading &amp; Writing 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99472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JAN-FEB</a:t>
                      </a:r>
                    </a:p>
                    <a:p>
                      <a:r>
                        <a:rPr lang="en-GB" sz="2400" dirty="0"/>
                        <a:t>Creative Reading and Writing 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478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March-Easter</a:t>
                      </a:r>
                    </a:p>
                    <a:p>
                      <a:r>
                        <a:rPr lang="en-GB" sz="2400" dirty="0"/>
                        <a:t>Range of Creative and Viewpoint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28209"/>
                  </a:ext>
                </a:extLst>
              </a:tr>
              <a:tr h="1575668">
                <a:tc>
                  <a:txBody>
                    <a:bodyPr/>
                    <a:lstStyle/>
                    <a:p>
                      <a:r>
                        <a:rPr lang="en-GB" sz="2400" dirty="0"/>
                        <a:t>Easter-June</a:t>
                      </a:r>
                    </a:p>
                    <a:p>
                      <a:r>
                        <a:rPr lang="en-GB" sz="2400" dirty="0"/>
                        <a:t>Targeted Exam Revision Writing Tasks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69498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F8D78F-3539-4326-BC76-222650D20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930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38773-8524-9216-81B7-194C96778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1" y="649119"/>
            <a:ext cx="5881184" cy="2356556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GB" sz="4400" b="1" dirty="0"/>
              <a:t>Y11: Revision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8057-02A3-8A3B-B9C4-A2987E937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Alternate Wednesday After-school Revision focusing on 2 P&amp;C poems per sessions – explicit essay teaching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Master Classes: ‘Macbeth’ ‘ACC’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Weekly Aspire Higher Video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Weekly Quotes to learn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Visiting theatre: ‘Macbeth’ ‘ACC’ ‘AIC’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How to Revise Focus lessons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E6 Resource Bank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 err="1"/>
              <a:t>Massolit</a:t>
            </a:r>
            <a:r>
              <a:rPr lang="en-GB" sz="2800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2800" dirty="0"/>
          </a:p>
          <a:p>
            <a:pPr marL="0" indent="0">
              <a:buNone/>
            </a:pPr>
            <a:r>
              <a:rPr lang="en-GB" sz="2800" b="1" dirty="0"/>
              <a:t>Easter and Beyond:</a:t>
            </a:r>
            <a:br>
              <a:rPr lang="en-GB" sz="2800" dirty="0"/>
            </a:br>
            <a:r>
              <a:rPr lang="en-GB" sz="2800" dirty="0"/>
              <a:t>Final additional Session Support – both in-school and via Teams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1CEC8-0576-4F82-B8FD-2BA2E199B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162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2031</TotalTime>
  <Words>2033</Words>
  <Application>Microsoft Office PowerPoint</Application>
  <PresentationFormat>Widescreen</PresentationFormat>
  <Paragraphs>600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 Theme</vt:lpstr>
      <vt:lpstr>AN ENGLISH JOURNEY AT HHS: KS4</vt:lpstr>
      <vt:lpstr>AN ENGLISH JOURNEY AT HHS: Y10</vt:lpstr>
      <vt:lpstr>Year 10 Knowledge Organiser 5 A DAY </vt:lpstr>
      <vt:lpstr>Y10: Taking students on a Journey Beyond the Curriculum</vt:lpstr>
      <vt:lpstr>Y10 Assessment Rationale: to support and identify</vt:lpstr>
      <vt:lpstr>Y10 Home Learning Programme  Rationale: to consolidate knowledge and build reading and writing skills</vt:lpstr>
      <vt:lpstr>AN ENGLISH JOURNEY AT HHS: Y11</vt:lpstr>
      <vt:lpstr>Year 11 Knowledge Organiser 5 A DAY </vt:lpstr>
      <vt:lpstr>Y11: Taking students on a Journey Beyond the Curriculum</vt:lpstr>
      <vt:lpstr>Y11 Assessment Rationale: to support and identify</vt:lpstr>
      <vt:lpstr>Y11Home Learning Programme  Rationale: to build independent reading and writing skills</vt:lpstr>
      <vt:lpstr>Y11: Revision Support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Curriculum 2023-2023</dc:title>
  <dc:creator>Caroline Davenport-Jones</dc:creator>
  <cp:lastModifiedBy>Caroline Davenport-Jones</cp:lastModifiedBy>
  <cp:revision>171</cp:revision>
  <dcterms:created xsi:type="dcterms:W3CDTF">2023-06-13T14:04:11Z</dcterms:created>
  <dcterms:modified xsi:type="dcterms:W3CDTF">2024-06-10T13:33:43Z</dcterms:modified>
</cp:coreProperties>
</file>