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0" r:id="rId2"/>
    <p:sldId id="263" r:id="rId3"/>
    <p:sldId id="266" r:id="rId4"/>
    <p:sldId id="264" r:id="rId5"/>
    <p:sldId id="270" r:id="rId6"/>
    <p:sldId id="271" r:id="rId7"/>
    <p:sldId id="272" r:id="rId8"/>
    <p:sldId id="273" r:id="rId9"/>
    <p:sldId id="274" r:id="rId10"/>
    <p:sldId id="275" r:id="rId11"/>
    <p:sldId id="287" r:id="rId12"/>
    <p:sldId id="285" r:id="rId13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34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C9293-7A26-46C4-9363-FF27D1984A3B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16BFF-91FB-4DD8-9E12-88A9B5E93F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980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14" indent="0" algn="ctr">
              <a:buNone/>
              <a:defRPr sz="1500"/>
            </a:lvl2pPr>
            <a:lvl3pPr marL="685825" indent="0" algn="ctr">
              <a:buNone/>
              <a:defRPr sz="1350"/>
            </a:lvl3pPr>
            <a:lvl4pPr marL="1028739" indent="0" algn="ctr">
              <a:buNone/>
              <a:defRPr sz="1200"/>
            </a:lvl4pPr>
            <a:lvl5pPr marL="1371651" indent="0" algn="ctr">
              <a:buNone/>
              <a:defRPr sz="1200"/>
            </a:lvl5pPr>
            <a:lvl6pPr marL="1714564" indent="0" algn="ctr">
              <a:buNone/>
              <a:defRPr sz="1200"/>
            </a:lvl6pPr>
            <a:lvl7pPr marL="2057478" indent="0" algn="ctr">
              <a:buNone/>
              <a:defRPr sz="1200"/>
            </a:lvl7pPr>
            <a:lvl8pPr marL="2400390" indent="0" algn="ctr">
              <a:buNone/>
              <a:defRPr sz="1200"/>
            </a:lvl8pPr>
            <a:lvl9pPr marL="274330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50E7-B2B8-4B59-8C75-23070C069AFC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0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B5B-E1A1-44A4-BD32-FDA6FED2050C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80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53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25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3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3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BBD72-F702-42F7-BD1F-AA1CEBA67CEB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58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54DEA-6D38-4827-840D-44E6044E7CAC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80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9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4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5" indent="0">
              <a:buNone/>
              <a:defRPr sz="1350" b="1"/>
            </a:lvl3pPr>
            <a:lvl4pPr marL="1028739" indent="0">
              <a:buNone/>
              <a:defRPr sz="1200" b="1"/>
            </a:lvl4pPr>
            <a:lvl5pPr marL="1371651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0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4" y="4453468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4" indent="0">
              <a:buNone/>
              <a:defRPr sz="1500" b="1"/>
            </a:lvl2pPr>
            <a:lvl3pPr marL="685825" indent="0">
              <a:buNone/>
              <a:defRPr sz="1350" b="1"/>
            </a:lvl3pPr>
            <a:lvl4pPr marL="1028739" indent="0">
              <a:buNone/>
              <a:defRPr sz="1200" b="1"/>
            </a:lvl4pPr>
            <a:lvl5pPr marL="1371651" indent="0">
              <a:buNone/>
              <a:defRPr sz="1200" b="1"/>
            </a:lvl5pPr>
            <a:lvl6pPr marL="1714564" indent="0">
              <a:buNone/>
              <a:defRPr sz="1200" b="1"/>
            </a:lvl6pPr>
            <a:lvl7pPr marL="2057478" indent="0">
              <a:buNone/>
              <a:defRPr sz="1200" b="1"/>
            </a:lvl7pPr>
            <a:lvl8pPr marL="2400390" indent="0">
              <a:buNone/>
              <a:defRPr sz="1200" b="1"/>
            </a:lvl8pPr>
            <a:lvl9pPr marL="274330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65B5-CA66-4482-BDA1-711CB9B5262A}" type="datetime1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28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A6FA-4654-4FA4-9FCD-02C7F7D86A35}" type="datetime1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45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4CA0-7AB8-448D-A565-F0013FF21626}" type="datetime1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28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6" y="1755430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14" indent="0">
              <a:buNone/>
              <a:defRPr sz="1050"/>
            </a:lvl2pPr>
            <a:lvl3pPr marL="685825" indent="0">
              <a:buNone/>
              <a:defRPr sz="900"/>
            </a:lvl3pPr>
            <a:lvl4pPr marL="1028739" indent="0">
              <a:buNone/>
              <a:defRPr sz="750"/>
            </a:lvl4pPr>
            <a:lvl5pPr marL="1371651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0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27651-ABA5-43CD-8992-642912034129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25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6" y="1755430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14" indent="0">
              <a:buNone/>
              <a:defRPr sz="2100"/>
            </a:lvl2pPr>
            <a:lvl3pPr marL="685825" indent="0">
              <a:buNone/>
              <a:defRPr sz="1800"/>
            </a:lvl3pPr>
            <a:lvl4pPr marL="1028739" indent="0">
              <a:buNone/>
              <a:defRPr sz="1500"/>
            </a:lvl4pPr>
            <a:lvl5pPr marL="1371651" indent="0">
              <a:buNone/>
              <a:defRPr sz="1500"/>
            </a:lvl5pPr>
            <a:lvl6pPr marL="1714564" indent="0">
              <a:buNone/>
              <a:defRPr sz="1500"/>
            </a:lvl6pPr>
            <a:lvl7pPr marL="2057478" indent="0">
              <a:buNone/>
              <a:defRPr sz="1500"/>
            </a:lvl7pPr>
            <a:lvl8pPr marL="2400390" indent="0">
              <a:buNone/>
              <a:defRPr sz="1500"/>
            </a:lvl8pPr>
            <a:lvl9pPr marL="274330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14" indent="0">
              <a:buNone/>
              <a:defRPr sz="1050"/>
            </a:lvl2pPr>
            <a:lvl3pPr marL="685825" indent="0">
              <a:buNone/>
              <a:defRPr sz="900"/>
            </a:lvl3pPr>
            <a:lvl4pPr marL="1028739" indent="0">
              <a:buNone/>
              <a:defRPr sz="750"/>
            </a:lvl4pPr>
            <a:lvl5pPr marL="1371651" indent="0">
              <a:buNone/>
              <a:defRPr sz="750"/>
            </a:lvl5pPr>
            <a:lvl6pPr marL="1714564" indent="0">
              <a:buNone/>
              <a:defRPr sz="750"/>
            </a:lvl6pPr>
            <a:lvl7pPr marL="2057478" indent="0">
              <a:buNone/>
              <a:defRPr sz="750"/>
            </a:lvl7pPr>
            <a:lvl8pPr marL="2400390" indent="0">
              <a:buNone/>
              <a:defRPr sz="750"/>
            </a:lvl8pPr>
            <a:lvl9pPr marL="274330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F8E3B-706C-49D2-A678-BE22D4D27631}" type="datetime1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79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0D678-6C52-40F0-B16A-DF44C54878D9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2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FB8B-A565-428D-8D6A-9A695AAF93B3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053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6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BBD4E-6CF2-4C74-94C8-5758BD78CFDB}" type="datetime1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11300186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6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C0D2A-885C-47F1-BDA2-BA462DA88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9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2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6" indent="-171456" algn="l" defTabSz="68582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9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83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95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107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021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34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46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60" indent="-171456" algn="l" defTabSz="6858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4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25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39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51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64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78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90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302" algn="l" defTabSz="68582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417095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AN ENGLISH JOURNEY AT HHS: KS3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3032541"/>
              </p:ext>
            </p:extLst>
          </p:nvPr>
        </p:nvGraphicFramePr>
        <p:xfrm>
          <a:off x="471488" y="417097"/>
          <a:ext cx="5915024" cy="975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0628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3294396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</a:tblGrid>
              <a:tr h="506835">
                <a:tc>
                  <a:txBody>
                    <a:bodyPr/>
                    <a:lstStyle/>
                    <a:p>
                      <a:r>
                        <a:rPr lang="en-GB" sz="1400" dirty="0"/>
                        <a:t>Year  Group and Big Picture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Inspire a Concepts and Knowledge  Journey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2305248">
                <a:tc>
                  <a:txBody>
                    <a:bodyPr/>
                    <a:lstStyle/>
                    <a:p>
                      <a:r>
                        <a:rPr lang="en-GB" sz="1600" b="1" dirty="0"/>
                        <a:t>Year 7</a:t>
                      </a:r>
                    </a:p>
                    <a:p>
                      <a:r>
                        <a:rPr lang="en-GB" sz="1600" b="1" dirty="0"/>
                        <a:t>Establish and inspire Academic Expectations and Knowledge </a:t>
                      </a:r>
                    </a:p>
                    <a:p>
                      <a:r>
                        <a:rPr lang="en-GB" sz="1600" dirty="0"/>
                        <a:t>(we don’t want to stop a dip - we want to take students explicitly to the next level).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understanding of Nineteenth Century Literature and its contextual influences.</a:t>
                      </a:r>
                    </a:p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understanding of the classical allusions that inform literature.</a:t>
                      </a:r>
                    </a:p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understanding of Roman and Classical rhetoric and delivery of speeches. </a:t>
                      </a:r>
                    </a:p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understanding of Shakespearean Tragedy and Language.</a:t>
                      </a:r>
                    </a:p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understanding and introduction to non-fiction writing and create writing.</a:t>
                      </a:r>
                    </a:p>
                    <a:p>
                      <a:r>
                        <a:rPr lang="en-GB" sz="1200" b="1" dirty="0"/>
                        <a:t>Establish</a:t>
                      </a:r>
                      <a:r>
                        <a:rPr lang="en-GB" sz="1200" dirty="0"/>
                        <a:t> an introduction to the Diversity and different perspectives that poetry offers us.</a:t>
                      </a:r>
                    </a:p>
                    <a:p>
                      <a:r>
                        <a:rPr lang="en-GB" sz="1200" b="1" dirty="0"/>
                        <a:t>Establish </a:t>
                      </a:r>
                      <a:r>
                        <a:rPr lang="en-GB" sz="1200" dirty="0"/>
                        <a:t>an understanding of the delivery of Spoken Language in a range of formats.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2615214">
                <a:tc>
                  <a:txBody>
                    <a:bodyPr/>
                    <a:lstStyle/>
                    <a:p>
                      <a:r>
                        <a:rPr lang="en-GB" sz="1600" b="1" dirty="0"/>
                        <a:t>Year 8</a:t>
                      </a:r>
                    </a:p>
                    <a:p>
                      <a:r>
                        <a:rPr lang="en-GB" sz="1600" b="1" dirty="0"/>
                        <a:t>Build and Inspire Academic Expectations and Knowledge </a:t>
                      </a:r>
                      <a:r>
                        <a:rPr lang="en-GB" sz="1600" dirty="0"/>
                        <a:t>(we want students to understand the potential breadth of our 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the influence of Power and Ideology influences Literature.</a:t>
                      </a:r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how the anxieties about the world around us can inspire sci-fi and dystopian writing.</a:t>
                      </a:r>
                    </a:p>
                    <a:p>
                      <a:r>
                        <a:rPr lang="en-GB" sz="1200" b="1" dirty="0"/>
                        <a:t>Build </a:t>
                      </a:r>
                      <a:r>
                        <a:rPr lang="en-GB" sz="1200" dirty="0"/>
                        <a:t>a deeper understanding of the development of Literature Across Time, Biblical Allusions and culminating in the development of Romanticism.</a:t>
                      </a:r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the influence and art of rhetoric from Aristotle to its incarnation in the modern world. </a:t>
                      </a:r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tragedy and the idea of the Tragic Hero through Shakespeare.</a:t>
                      </a:r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ideas of Power through exploration of diversity of poetry. </a:t>
                      </a:r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an understanding of the delivery of Spoken Language in a range of formats.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2309713">
                <a:tc>
                  <a:txBody>
                    <a:bodyPr/>
                    <a:lstStyle/>
                    <a:p>
                      <a:r>
                        <a:rPr lang="en-GB" sz="1600" b="1" dirty="0"/>
                        <a:t>Year 9</a:t>
                      </a:r>
                    </a:p>
                    <a:p>
                      <a:r>
                        <a:rPr lang="en-GB" sz="1600" b="1" dirty="0"/>
                        <a:t>Consolidate Inspirational Academic Expectations and Knowledge </a:t>
                      </a:r>
                      <a:r>
                        <a:rPr lang="en-GB" sz="1600" dirty="0"/>
                        <a:t>(we want them buzzing for Y10 and where it can take them).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/>
                        <a:t>Consolidate</a:t>
                      </a:r>
                      <a:r>
                        <a:rPr lang="en-GB" sz="1200" dirty="0"/>
                        <a:t> an understanding of modern drama  and the idea of the Tragic Arc and Tragic Hero. </a:t>
                      </a:r>
                    </a:p>
                    <a:p>
                      <a:r>
                        <a:rPr lang="en-GB" sz="1200" b="1" dirty="0"/>
                        <a:t>Consolidate</a:t>
                      </a:r>
                      <a:r>
                        <a:rPr lang="en-GB" sz="1200" dirty="0"/>
                        <a:t> an understanding of the Gothic Genre, its influences and its reflections on societal anxieties. </a:t>
                      </a:r>
                    </a:p>
                    <a:p>
                      <a:r>
                        <a:rPr lang="en-GB" sz="1200" b="1" dirty="0"/>
                        <a:t>Consolidate </a:t>
                      </a:r>
                      <a:r>
                        <a:rPr lang="en-GB" sz="1200" dirty="0"/>
                        <a:t>an understanding of how texts can explore the human condition.</a:t>
                      </a:r>
                    </a:p>
                    <a:p>
                      <a:r>
                        <a:rPr lang="en-GB" sz="1200" b="1" dirty="0"/>
                        <a:t>Consolidate </a:t>
                      </a:r>
                      <a:r>
                        <a:rPr lang="en-GB" sz="1200" dirty="0"/>
                        <a:t>an understanding of non-fiction writing and its potential to comment on the world we live in.</a:t>
                      </a:r>
                    </a:p>
                    <a:p>
                      <a:r>
                        <a:rPr lang="en-GB" sz="1200" b="1" dirty="0"/>
                        <a:t>Consolidate</a:t>
                      </a:r>
                      <a:r>
                        <a:rPr lang="en-GB" sz="1200" dirty="0"/>
                        <a:t> an understanding of Shakespearean Tragedy and the development of the Tragic Hero. </a:t>
                      </a:r>
                    </a:p>
                    <a:p>
                      <a:r>
                        <a:rPr lang="en-GB" sz="1200" b="1" dirty="0"/>
                        <a:t>Consolidate </a:t>
                      </a:r>
                      <a:r>
                        <a:rPr lang="en-GB" sz="1200" dirty="0"/>
                        <a:t>understanding of Classical theatre and its parallels with the innate nature of humanity and power. </a:t>
                      </a:r>
                    </a:p>
                    <a:p>
                      <a:r>
                        <a:rPr lang="en-GB" sz="1200" b="1" dirty="0"/>
                        <a:t>Consolidate</a:t>
                      </a:r>
                      <a:r>
                        <a:rPr lang="en-GB" sz="1200" dirty="0"/>
                        <a:t> an understanding of the delivery of Spoken Language in a range of formats.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AE6BC3-F2BE-4904-AEAE-63A3E786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70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840658"/>
          </a:xfrm>
        </p:spPr>
        <p:txBody>
          <a:bodyPr/>
          <a:lstStyle/>
          <a:p>
            <a:pPr algn="ctr"/>
            <a:r>
              <a:rPr lang="en-GB" dirty="0"/>
              <a:t>AN ENGLISH JOURNEY AT HHS: Y7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369009"/>
              </p:ext>
            </p:extLst>
          </p:nvPr>
        </p:nvGraphicFramePr>
        <p:xfrm>
          <a:off x="471488" y="604684"/>
          <a:ext cx="5915025" cy="106670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242507453"/>
                    </a:ext>
                  </a:extLst>
                </a:gridCol>
              </a:tblGrid>
              <a:tr h="882699">
                <a:tc>
                  <a:txBody>
                    <a:bodyPr/>
                    <a:lstStyle/>
                    <a:p>
                      <a:r>
                        <a:rPr lang="en-GB" sz="1100" dirty="0"/>
                        <a:t>Concept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Skills and Knowledge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Assessment </a:t>
                      </a:r>
                    </a:p>
                    <a:p>
                      <a:r>
                        <a:rPr lang="en-GB" sz="1100" dirty="0"/>
                        <a:t>Including Summative:</a:t>
                      </a:r>
                    </a:p>
                    <a:p>
                      <a:r>
                        <a:rPr lang="en-GB" sz="1100" dirty="0"/>
                        <a:t>Baseline </a:t>
                      </a:r>
                    </a:p>
                    <a:p>
                      <a:r>
                        <a:rPr lang="en-GB" sz="1100" dirty="0"/>
                        <a:t>Mid Year</a:t>
                      </a:r>
                    </a:p>
                    <a:p>
                      <a:r>
                        <a:rPr lang="en-GB" sz="1100" dirty="0"/>
                        <a:t>End of Year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269692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and knowledge </a:t>
                      </a:r>
                      <a:r>
                        <a:rPr lang="en-GB" sz="1100" dirty="0"/>
                        <a:t>of the Nineteenth novel.</a:t>
                      </a:r>
                    </a:p>
                    <a:p>
                      <a:r>
                        <a:rPr lang="en-GB" sz="1100" dirty="0"/>
                        <a:t>Key Texts:</a:t>
                      </a:r>
                    </a:p>
                    <a:p>
                      <a:r>
                        <a:rPr lang="en-GB" sz="1100" dirty="0"/>
                        <a:t>‘Speckled Band’</a:t>
                      </a:r>
                    </a:p>
                    <a:p>
                      <a:r>
                        <a:rPr lang="en-GB" sz="1100" dirty="0"/>
                        <a:t>‘Red-Headed League’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19</a:t>
                      </a:r>
                      <a:r>
                        <a:rPr lang="en-GB" sz="1100" baseline="30000" dirty="0"/>
                        <a:t>TH</a:t>
                      </a:r>
                      <a:r>
                        <a:rPr lang="en-GB" sz="1100" dirty="0"/>
                        <a:t> Century Setting</a:t>
                      </a:r>
                    </a:p>
                    <a:p>
                      <a:r>
                        <a:rPr lang="en-GB" sz="1100" dirty="0"/>
                        <a:t>Crime Genre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Reading and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Practice Marked Reading Analysis Paragraph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Formative Reading Analysis Piece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1554409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and Knowledge </a:t>
                      </a:r>
                      <a:r>
                        <a:rPr lang="en-GB" sz="1100" dirty="0"/>
                        <a:t>of Classical Literature and myth.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‘The Odyssey’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Information and knowledge of Classical mythology and references.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Spoken Language Opportunities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Creative Writing 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1126436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 and knowledge </a:t>
                      </a:r>
                      <a:r>
                        <a:rPr lang="en-GB" sz="1100" dirty="0"/>
                        <a:t>of the modern novel.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‘Ruby in the Smoke’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WW1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  <a:tr h="1041874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and Knowledge </a:t>
                      </a:r>
                    </a:p>
                    <a:p>
                      <a:r>
                        <a:rPr lang="en-GB" sz="1100" dirty="0"/>
                        <a:t>Rhetoric Cicero to Thunberg viewpoint writing.</a:t>
                      </a:r>
                    </a:p>
                    <a:p>
                      <a:r>
                        <a:rPr lang="en-GB" sz="1100" dirty="0"/>
                        <a:t>Key Text: ‘No One is too Small to make a Difference’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Spoken Language Opportunities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Creative / Non-fiction Writing expectations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6909"/>
                  </a:ext>
                </a:extLst>
              </a:tr>
              <a:tr h="1204072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 Academic Expectations and Knowledge </a:t>
                      </a:r>
                      <a:r>
                        <a:rPr lang="en-GB" sz="1100" b="0" dirty="0"/>
                        <a:t>of Shakespeare and Tragedy.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‘Romeo and Juliet’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of Elizabethan Society and Tragedy.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938241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and Knowledge </a:t>
                      </a:r>
                    </a:p>
                    <a:p>
                      <a:r>
                        <a:rPr lang="en-GB" sz="1100" dirty="0"/>
                        <a:t>of  Travel Writing.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Spoken Language Opportunities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Non-fiction Writing 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31997"/>
                  </a:ext>
                </a:extLst>
              </a:tr>
              <a:tr h="938241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Establishing Academic Expectations and Knowledge </a:t>
                      </a:r>
                      <a:r>
                        <a:rPr lang="en-GB" sz="1100" dirty="0"/>
                        <a:t>of Exam Expectations.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High Level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Summative Reading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486327"/>
                  </a:ext>
                </a:extLst>
              </a:tr>
              <a:tr h="1563292">
                <a:tc>
                  <a:txBody>
                    <a:bodyPr/>
                    <a:lstStyle/>
                    <a:p>
                      <a:r>
                        <a:rPr lang="en-GB" sz="1100" b="1" dirty="0"/>
                        <a:t>Establish Academic Expectations and Knowledge </a:t>
                      </a:r>
                      <a:r>
                        <a:rPr lang="en-GB" sz="1100" b="0" dirty="0"/>
                        <a:t>of the Diversity of Poetry. 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‘Poetry Anthology’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understanding of different cultural perspectives.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479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0922D4-0450-42E0-9426-DC6FB9C3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8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BC48AE-8276-4879-B3E7-4D259F7D9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832569"/>
              </p:ext>
            </p:extLst>
          </p:nvPr>
        </p:nvGraphicFramePr>
        <p:xfrm>
          <a:off x="825910" y="1002889"/>
          <a:ext cx="5173838" cy="10543770"/>
        </p:xfrm>
        <a:graphic>
          <a:graphicData uri="http://schemas.openxmlformats.org/drawingml/2006/table">
            <a:tbl>
              <a:tblPr firstRow="1" firstCol="1" bandRow="1"/>
              <a:tblGrid>
                <a:gridCol w="2616358">
                  <a:extLst>
                    <a:ext uri="{9D8B030D-6E8A-4147-A177-3AD203B41FA5}">
                      <a16:colId xmlns:a16="http://schemas.microsoft.com/office/drawing/2014/main" val="3360542483"/>
                    </a:ext>
                  </a:extLst>
                </a:gridCol>
                <a:gridCol w="1322627">
                  <a:extLst>
                    <a:ext uri="{9D8B030D-6E8A-4147-A177-3AD203B41FA5}">
                      <a16:colId xmlns:a16="http://schemas.microsoft.com/office/drawing/2014/main" val="2045081114"/>
                    </a:ext>
                  </a:extLst>
                </a:gridCol>
                <a:gridCol w="1234853">
                  <a:extLst>
                    <a:ext uri="{9D8B030D-6E8A-4147-A177-3AD203B41FA5}">
                      <a16:colId xmlns:a16="http://schemas.microsoft.com/office/drawing/2014/main" val="1648903374"/>
                    </a:ext>
                  </a:extLst>
                </a:gridCol>
              </a:tblGrid>
              <a:tr h="509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Specific Vocabulary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3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828956"/>
                  </a:ext>
                </a:extLst>
              </a:tr>
              <a:tr h="100264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of Nineteenth Century Literature and its contextual influences.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of the classical allusions that inform literature.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of the fundamentals of rhetoric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of Shakespearean Tragedy and Language.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and introduction to non-fiction writing and create writing.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introduction to the Diversity and different perspectives that poetry offers us.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an understanding of the delivery of Spoken Language in a range of formats.</a:t>
                      </a: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Abstract Noun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Adverb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Adjective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Alliteration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Antagonist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Blank Verse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Character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Cliff hanger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Emotive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Denouement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Device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Dramatic Irony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Genre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Iambic Pentameter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Imagery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Metaphor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Method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Narrator/Narrative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Personification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Perspective Shift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Preposition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Prologue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Pronoun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Proper Noun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Protagonist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Repetition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Rhetoric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Sensory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Simile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Soliloquy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Sonnet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Statistic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Structure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Symbol/Symbolism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Triple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Volta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Adjectives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Accommodation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Amorous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Authoritative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Benevolent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Divine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Divisive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Duplicitous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Frangible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Futile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Grotesque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Impulsive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Insidious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Malevolent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Manifold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Multitudinous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Nefarious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Significant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Subversive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Tragic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Tyrannous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Verbs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Deduct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Connote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Enable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Incarcerate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Subvert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Tyrannise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Nouns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Connotation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Futility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Façade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Imperative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Patriarchy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Veneer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Adverbs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Alternatively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Metaphorically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Subsequently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Symbolically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Traditionally</a:t>
                      </a:r>
                    </a:p>
                  </a:txBody>
                  <a:tcPr marL="53808" marR="53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4566094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26687321-81D3-46CD-9994-0120BAFC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92505"/>
            <a:ext cx="5915025" cy="474148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Year 7 Knowledge Organiser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5 A DAY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Low Stakes Quizzing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3589D9-BA7A-46C2-882B-01D1D7DA6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51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47CF-42E3-7D54-D66A-E511496F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182938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Y7: Taking students on a Journey Beyond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45B0-CB5F-1204-7CC7-2803A5DE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91" y="2478505"/>
            <a:ext cx="5915020" cy="8509043"/>
          </a:xfrm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/>
              <a:t>ASPIRATIONAL READING PROGRAMMES  FOR ALL: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Read with Your Child: all students to be enrolled in the 20 minute per day Reading Programme.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/>
              <a:t>Vocabulous</a:t>
            </a:r>
            <a:r>
              <a:rPr lang="en-GB" dirty="0"/>
              <a:t>: all students to use the </a:t>
            </a:r>
            <a:r>
              <a:rPr lang="en-GB" dirty="0" err="1"/>
              <a:t>Vocabulous</a:t>
            </a:r>
            <a:r>
              <a:rPr lang="en-GB" dirty="0"/>
              <a:t> programme to develop the knowledge of Tier 2 Vocabulary and its etymology.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READING SOCIETIES: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Open Book Year 7 Reading Society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Shakespeare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Creative Writing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 Poetry By Heart Competition (School &amp; National)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Podcasting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Herald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LITERATURE COMPETITIONS: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Ovid For All Competition: Year 7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600 Words Creative Writing Competition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Lisa Bradley Non-Fiction Writing Competition.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SUPPORT PROGRAMMES: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 Cracking Comprehension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Smashing Readers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Also: </a:t>
            </a:r>
          </a:p>
          <a:p>
            <a:pPr marL="0" indent="0">
              <a:buNone/>
            </a:pPr>
            <a:r>
              <a:rPr lang="en-GB" dirty="0"/>
              <a:t>Huge programme of Authors, poets and Speakers visiting School.</a:t>
            </a:r>
          </a:p>
          <a:p>
            <a:pPr marL="0" indent="0">
              <a:buNone/>
            </a:pPr>
            <a:r>
              <a:rPr lang="en-GB" dirty="0"/>
              <a:t>Literature Festival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Targeted Use of </a:t>
            </a:r>
            <a:r>
              <a:rPr lang="en-GB" b="1" dirty="0" err="1"/>
              <a:t>Massolit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FF894-E571-47A8-AFF9-BEFF323E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298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840658"/>
          </a:xfrm>
        </p:spPr>
        <p:txBody>
          <a:bodyPr/>
          <a:lstStyle/>
          <a:p>
            <a:pPr algn="ctr"/>
            <a:r>
              <a:rPr lang="en-GB" dirty="0"/>
              <a:t>AN ENGLISH JOURNEY AT HHS: Y8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87463"/>
              </p:ext>
            </p:extLst>
          </p:nvPr>
        </p:nvGraphicFramePr>
        <p:xfrm>
          <a:off x="471488" y="604684"/>
          <a:ext cx="5915025" cy="112672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242507453"/>
                    </a:ext>
                  </a:extLst>
                </a:gridCol>
              </a:tblGrid>
              <a:tr h="886175">
                <a:tc>
                  <a:txBody>
                    <a:bodyPr/>
                    <a:lstStyle/>
                    <a:p>
                      <a:r>
                        <a:rPr lang="en-GB" sz="1100" dirty="0"/>
                        <a:t>Concept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Skills and Knowledge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Assessment </a:t>
                      </a:r>
                    </a:p>
                    <a:p>
                      <a:r>
                        <a:rPr lang="en-GB" sz="1100" dirty="0"/>
                        <a:t>Including Summative:</a:t>
                      </a:r>
                    </a:p>
                    <a:p>
                      <a:r>
                        <a:rPr lang="en-GB" sz="1100" dirty="0"/>
                        <a:t>Baseline </a:t>
                      </a:r>
                    </a:p>
                    <a:p>
                      <a:r>
                        <a:rPr lang="en-GB" sz="1100" dirty="0"/>
                        <a:t>Mid Year</a:t>
                      </a:r>
                    </a:p>
                    <a:p>
                      <a:r>
                        <a:rPr lang="en-GB" sz="1100" dirty="0"/>
                        <a:t>End of Year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182939">
                <a:tc>
                  <a:txBody>
                    <a:bodyPr/>
                    <a:lstStyle/>
                    <a:p>
                      <a:r>
                        <a:rPr lang="en-GB" sz="1100" b="1"/>
                        <a:t>Build </a:t>
                      </a:r>
                      <a:r>
                        <a:rPr lang="en-GB" sz="1100" b="1" dirty="0"/>
                        <a:t>Academic Expectations and knowledge </a:t>
                      </a:r>
                      <a:r>
                        <a:rPr lang="en-GB" sz="1100" dirty="0"/>
                        <a:t>of the Modern Novel</a:t>
                      </a:r>
                    </a:p>
                    <a:p>
                      <a:r>
                        <a:rPr lang="en-GB" sz="1100" dirty="0"/>
                        <a:t>Key Texts:</a:t>
                      </a:r>
                    </a:p>
                    <a:p>
                      <a:r>
                        <a:rPr lang="en-GB" sz="1100" dirty="0"/>
                        <a:t>‘Animal Farm’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20</a:t>
                      </a:r>
                      <a:r>
                        <a:rPr lang="en-GB" sz="1100" baseline="30000" dirty="0"/>
                        <a:t>th</a:t>
                      </a:r>
                      <a:r>
                        <a:rPr lang="en-GB" sz="1100" dirty="0"/>
                        <a:t> Century Power and Politics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Formative Reading Analysis Paragraph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Formative Reading Analysis Piece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1294090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  <a:r>
                        <a:rPr lang="en-GB" sz="1100" dirty="0"/>
                        <a:t>of Sci-Fi and Dystopias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‘Dystopian Writing’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Information and knowledge of the way anxieties of the modern world inform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Creative Writing 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1365581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 and knowledge Literature Across Time</a:t>
                      </a:r>
                      <a:endParaRPr lang="en-GB" sz="1100" dirty="0"/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‘Rime of the Ancient Mariner 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the influences of Literature across time: from mythology, biblical imagery  to Romanticism,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  <a:tr h="1130872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</a:p>
                    <a:p>
                      <a:r>
                        <a:rPr lang="en-GB" sz="1100" dirty="0"/>
                        <a:t>of  Rhetoric and Viewpoint.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‘I am Malala’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Spoken Language Opportunities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Creative / Non-fiction Writing expectations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6909"/>
                  </a:ext>
                </a:extLst>
              </a:tr>
              <a:tr h="1208813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  <a:r>
                        <a:rPr lang="en-GB" sz="1100" b="0" dirty="0"/>
                        <a:t>of Shakespeare and Tragedy.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‘Julius Caesar’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of Elizabethan Society and Tragedy.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1253949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</a:p>
                    <a:p>
                      <a:r>
                        <a:rPr lang="en-GB" sz="1100" dirty="0"/>
                        <a:t>of  Writing. Prompted by poetry.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‘Dulce Et Decorum Est’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Spoken Language Opportunities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Non-fiction Writing 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31997"/>
                  </a:ext>
                </a:extLst>
              </a:tr>
              <a:tr h="1253949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  <a:r>
                        <a:rPr lang="en-GB" sz="1100" dirty="0"/>
                        <a:t>of Exam Expectations.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High Level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Summative Reading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17072"/>
                  </a:ext>
                </a:extLst>
              </a:tr>
              <a:tr h="1569447">
                <a:tc>
                  <a:txBody>
                    <a:bodyPr/>
                    <a:lstStyle/>
                    <a:p>
                      <a:r>
                        <a:rPr lang="en-GB" sz="1100" b="1" dirty="0"/>
                        <a:t>Build Academic Expectations and Knowledge </a:t>
                      </a:r>
                      <a:r>
                        <a:rPr lang="en-GB" sz="1100" b="0" dirty="0"/>
                        <a:t>of the Power of Poetry. 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‘Poetry Anthology’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understanding of different cultural perspectives.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479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1AFECA-E352-468A-B6DA-6B0CF7E2E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929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687321-81D3-46CD-9994-0120BAFC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92505"/>
            <a:ext cx="5915025" cy="474148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Year 8 Knowledge Organiser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5 A DAY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Low Stakes Quizzing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D032387-52F6-4249-B244-C593925E56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267487"/>
              </p:ext>
            </p:extLst>
          </p:nvPr>
        </p:nvGraphicFramePr>
        <p:xfrm>
          <a:off x="770021" y="1026695"/>
          <a:ext cx="5144729" cy="10298590"/>
        </p:xfrm>
        <a:graphic>
          <a:graphicData uri="http://schemas.openxmlformats.org/drawingml/2006/table">
            <a:tbl>
              <a:tblPr firstRow="1" firstCol="1" bandRow="1"/>
              <a:tblGrid>
                <a:gridCol w="1777096">
                  <a:extLst>
                    <a:ext uri="{9D8B030D-6E8A-4147-A177-3AD203B41FA5}">
                      <a16:colId xmlns:a16="http://schemas.microsoft.com/office/drawing/2014/main" val="1512449762"/>
                    </a:ext>
                  </a:extLst>
                </a:gridCol>
                <a:gridCol w="1721861">
                  <a:extLst>
                    <a:ext uri="{9D8B030D-6E8A-4147-A177-3AD203B41FA5}">
                      <a16:colId xmlns:a16="http://schemas.microsoft.com/office/drawing/2014/main" val="2565317788"/>
                    </a:ext>
                  </a:extLst>
                </a:gridCol>
                <a:gridCol w="1645772">
                  <a:extLst>
                    <a:ext uri="{9D8B030D-6E8A-4147-A177-3AD203B41FA5}">
                      <a16:colId xmlns:a16="http://schemas.microsoft.com/office/drawing/2014/main" val="3782902676"/>
                    </a:ext>
                  </a:extLst>
                </a:gridCol>
              </a:tblGrid>
              <a:tr h="178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Specific Vocabulary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77801"/>
                  </a:ext>
                </a:extLst>
              </a:tr>
              <a:tr h="98573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the influence of Power and Ideology influences Literature.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how the anxieties about the world around us can inspire sci-fi and dystopian writing.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 </a:t>
                      </a:r>
                      <a:r>
                        <a:rPr lang="en-GB" sz="1200" dirty="0"/>
                        <a:t>a deeper understanding of the development of Literature Across Time, Biblical Allusions and culminating in the development of Romanticism.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the influence and art of rhetoric from Aristotle to its incarnation in the modern world.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tragedy and the idea of the Tragic Hero through Shakespeare.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 deeper understanding of ideas of Power through exploration of diversity of poetry. </a:t>
                      </a:r>
                    </a:p>
                    <a:p>
                      <a:endParaRPr lang="en-GB" sz="1200" dirty="0"/>
                    </a:p>
                    <a:p>
                      <a:r>
                        <a:rPr lang="en-GB" sz="1200" b="1" dirty="0"/>
                        <a:t>Build</a:t>
                      </a:r>
                      <a:r>
                        <a:rPr lang="en-GB" sz="1200" dirty="0"/>
                        <a:t> an understanding of the delivery of Spoken Language in a range of formats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Anglo-Saxonic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Adjective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Adverb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Allegory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Alliteration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Allusion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Animalism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Antithesis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Caesura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Character Construction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Chronological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Circularity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Climax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Classical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Classicism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Communism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Connotations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Denouement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Development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Dramatic Devices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Dystopia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Emotive Language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Enjambment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Epic Poetry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Exposition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First / Second / Third Person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Flashback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Foreshadow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Genre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Hyperbole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Ideology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Imagery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Imperative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Irony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Logos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Metaphor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Narrative Hook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Nationalism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Non-Linear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Norse/Nordic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Pathetic Fallacy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Patriotism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Perspective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Protagonist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Reader Address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Repetition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Rhetoric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Rhetorical Question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Rhyming Couplet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Romanticism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Setting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Shift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Simile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Soliloquy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Soviet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Speaker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Stanza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Statistics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Sublime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Subversion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Tyranny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Utopia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Verb</a:t>
                      </a: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Ambiguous / Ambiguity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Achromatic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GB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Antedeluvial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Antediluvian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Apocalypse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Apoplectic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Avarice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Benevolent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Catalyst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Cerulean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Corrupt / corruption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Crimson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Critical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Cyclopean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Deluge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Dominant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Duplicitous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Dystopian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Equality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Establish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Eviscerate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Exploitation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Fragile / Fragility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Grotesque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Heroism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Hubris / Hubristic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Ichor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Inferior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Insidious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Invasive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Isolation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-Labyrinth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Malevolent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Malicious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Monochrome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Monolithic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Monstrous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Morality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Multitudes / Multitudinous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Nefarious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Obscene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Omnipotent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Omniscient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Oppression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Patriarchal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Patriotic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Petrichor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Pivotal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Sanguine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Subverts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Tyrant / tyrannical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Vital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Vivid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8821" marR="58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771814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45C580-938C-497C-9824-9C91849E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85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47CF-42E3-7D54-D66A-E511496F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182938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Y8: Taking students on a Journey Beyond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45B0-CB5F-1204-7CC7-2803A5DE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90" y="2478505"/>
            <a:ext cx="5915025" cy="8502763"/>
          </a:xfr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/>
              <a:t>ASPIRATIONAL READING SOCIETIES: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Greek Society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Shakespeare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Creative Writing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Slam Poetry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Poetry By Heart Competition (School &amp; National)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Latin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Podcasting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Herald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LITERATURE COMPETITIONS: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600 Words Creative Writing Competition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Lisa Bradley Non-Fiction Writing Competition.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SUPPORT PROGRAMMES: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 Reading Plus 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Also: </a:t>
            </a:r>
          </a:p>
          <a:p>
            <a:pPr marL="0" indent="0">
              <a:buNone/>
            </a:pPr>
            <a:r>
              <a:rPr lang="en-GB" dirty="0"/>
              <a:t>Huge programme of Authors, poets and Speakers visiting School.</a:t>
            </a:r>
          </a:p>
          <a:p>
            <a:pPr marL="0" indent="0">
              <a:buNone/>
            </a:pPr>
            <a:r>
              <a:rPr lang="en-GB" dirty="0"/>
              <a:t>Literature Festival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Targeted Use of </a:t>
            </a:r>
            <a:r>
              <a:rPr lang="en-GB" b="1" dirty="0" err="1"/>
              <a:t>Massolit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96625-D5F8-4FEF-881D-2D9E1A5B4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07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D8EA-20AB-3E33-C6B4-BB65E14C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0"/>
            <a:ext cx="5915025" cy="840658"/>
          </a:xfrm>
        </p:spPr>
        <p:txBody>
          <a:bodyPr/>
          <a:lstStyle/>
          <a:p>
            <a:pPr algn="ctr"/>
            <a:r>
              <a:rPr lang="en-GB" dirty="0"/>
              <a:t>AN ENGLISH JOURNEY AT HHS: Y9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2FACD46-9C6E-7EFA-762D-E8C3B64DE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932043"/>
              </p:ext>
            </p:extLst>
          </p:nvPr>
        </p:nvGraphicFramePr>
        <p:xfrm>
          <a:off x="471488" y="604684"/>
          <a:ext cx="5915025" cy="105378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316469628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413532563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242507453"/>
                    </a:ext>
                  </a:extLst>
                </a:gridCol>
              </a:tblGrid>
              <a:tr h="442451">
                <a:tc>
                  <a:txBody>
                    <a:bodyPr/>
                    <a:lstStyle/>
                    <a:p>
                      <a:r>
                        <a:rPr lang="en-GB" sz="1100" dirty="0"/>
                        <a:t>Concept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Skills and Knowledge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Assessment </a:t>
                      </a:r>
                    </a:p>
                    <a:p>
                      <a:r>
                        <a:rPr lang="en-GB" sz="1100" dirty="0"/>
                        <a:t>Including Summative:</a:t>
                      </a:r>
                    </a:p>
                    <a:p>
                      <a:r>
                        <a:rPr lang="en-GB" sz="1100" dirty="0"/>
                        <a:t>Baseline </a:t>
                      </a:r>
                    </a:p>
                    <a:p>
                      <a:r>
                        <a:rPr lang="en-GB" sz="1100" dirty="0"/>
                        <a:t>Mid Year</a:t>
                      </a:r>
                    </a:p>
                    <a:p>
                      <a:r>
                        <a:rPr lang="en-GB" sz="1100" dirty="0"/>
                        <a:t>End of Year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238476"/>
                  </a:ext>
                </a:extLst>
              </a:tr>
              <a:tr h="1337213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  <a:r>
                        <a:rPr lang="en-GB" sz="1100" dirty="0"/>
                        <a:t>of Modern Drama</a:t>
                      </a:r>
                    </a:p>
                    <a:p>
                      <a:r>
                        <a:rPr lang="en-GB" sz="1100" dirty="0"/>
                        <a:t>Key Texts:</a:t>
                      </a:r>
                    </a:p>
                    <a:p>
                      <a:r>
                        <a:rPr lang="en-GB" sz="1100" dirty="0"/>
                        <a:t>‘View from A Bridge’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20</a:t>
                      </a:r>
                      <a:r>
                        <a:rPr lang="en-GB" sz="1100" baseline="30000" dirty="0"/>
                        <a:t>th</a:t>
                      </a:r>
                      <a:r>
                        <a:rPr lang="en-GB" sz="1100" dirty="0"/>
                        <a:t> Century Migration, Tragedy, Tragic Hero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  <a:p>
                      <a:r>
                        <a:rPr lang="en-GB" sz="1100" dirty="0"/>
                        <a:t>Formative Reading Analysis Paragraph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Formative Reading Analysis Piece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713279"/>
                  </a:ext>
                </a:extLst>
              </a:tr>
              <a:tr h="1637071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  <a:r>
                        <a:rPr lang="en-GB" sz="1100" dirty="0"/>
                        <a:t>of Gothic Literature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‘Woman in Black’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Information and knowledge of Gothic Literature and its influences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High level Creative Writing expectations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642750"/>
                  </a:ext>
                </a:extLst>
              </a:tr>
              <a:tr h="1186339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 and knowledge </a:t>
                      </a:r>
                      <a:r>
                        <a:rPr lang="en-GB" sz="1100" dirty="0"/>
                        <a:t>of the modern novel.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‘Lord of the Flies’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Modern Cold War and the Human Condition.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Language analysis</a:t>
                      </a:r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500451"/>
                  </a:ext>
                </a:extLst>
              </a:tr>
              <a:tr h="1186339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</a:p>
                    <a:p>
                      <a:r>
                        <a:rPr lang="en-GB" sz="1100" dirty="0"/>
                        <a:t>of  Shakespeare and Tragedy.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Key Text:</a:t>
                      </a:r>
                    </a:p>
                    <a:p>
                      <a:r>
                        <a:rPr lang="en-GB" sz="1100" dirty="0"/>
                        <a:t>‘Othello’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of Elizabethan Society and Tragedy.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806909"/>
                  </a:ext>
                </a:extLst>
              </a:tr>
              <a:tr h="1268103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  <a:r>
                        <a:rPr lang="en-GB" sz="1100" b="0" dirty="0"/>
                        <a:t>of viewpoint writing.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‘The Truman Show’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 and understanding of modern culture and the influence of the media.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Writing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Writing </a:t>
                      </a:r>
                    </a:p>
                    <a:p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4841"/>
                  </a:ext>
                </a:extLst>
              </a:tr>
              <a:tr h="1268103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  <a:r>
                        <a:rPr lang="en-GB" sz="1100" dirty="0"/>
                        <a:t>of Exam Expectations.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High Level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Summative Reading Exam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94547"/>
                  </a:ext>
                </a:extLst>
              </a:tr>
              <a:tr h="1646426">
                <a:tc>
                  <a:txBody>
                    <a:bodyPr/>
                    <a:lstStyle/>
                    <a:p>
                      <a:r>
                        <a:rPr lang="en-GB" sz="1100" b="1" dirty="0"/>
                        <a:t>Consolidate Academic Expectations and Knowledge </a:t>
                      </a:r>
                      <a:r>
                        <a:rPr lang="en-GB" sz="1100" b="0" dirty="0"/>
                        <a:t>of Classical Drama.  </a:t>
                      </a:r>
                    </a:p>
                    <a:p>
                      <a:endParaRPr lang="en-GB" sz="1100" b="0" dirty="0"/>
                    </a:p>
                    <a:p>
                      <a:r>
                        <a:rPr lang="en-GB" sz="1100" b="0" dirty="0"/>
                        <a:t>Key Text:</a:t>
                      </a:r>
                    </a:p>
                    <a:p>
                      <a:r>
                        <a:rPr lang="en-GB" sz="1100" b="0" dirty="0"/>
                        <a:t>‘Antigone’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Contextual understanding of the exploration of power and the human condition. 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Detailed Literature Style Language analysis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Mid Formative Reading</a:t>
                      </a:r>
                    </a:p>
                    <a:p>
                      <a:endParaRPr lang="en-GB" sz="1100" dirty="0"/>
                    </a:p>
                    <a:p>
                      <a:r>
                        <a:rPr lang="en-GB" sz="1100" dirty="0"/>
                        <a:t>Final Formative Reading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479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65275-1C44-48DE-9193-9110EC4E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731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6687321-81D3-46CD-9994-0120BAFC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192505"/>
            <a:ext cx="5915025" cy="474148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Year 9 Knowledge Organiser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5 A DAY</a:t>
            </a:r>
            <a:br>
              <a:rPr lang="en-GB" sz="2000" b="1" dirty="0">
                <a:solidFill>
                  <a:srgbClr val="FF0000"/>
                </a:solidFill>
              </a:rPr>
            </a:br>
            <a:r>
              <a:rPr lang="en-GB" sz="2000" b="1" dirty="0">
                <a:solidFill>
                  <a:srgbClr val="FF0000"/>
                </a:solidFill>
              </a:rPr>
              <a:t>Low Stakes Quizzing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67CBC70-ED22-4E95-9062-77405F740E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944054"/>
              </p:ext>
            </p:extLst>
          </p:nvPr>
        </p:nvGraphicFramePr>
        <p:xfrm>
          <a:off x="834189" y="1540043"/>
          <a:ext cx="5161408" cy="9977101"/>
        </p:xfrm>
        <a:graphic>
          <a:graphicData uri="http://schemas.openxmlformats.org/drawingml/2006/table">
            <a:tbl>
              <a:tblPr firstRow="1" firstCol="1" bandRow="1"/>
              <a:tblGrid>
                <a:gridCol w="1716506">
                  <a:extLst>
                    <a:ext uri="{9D8B030D-6E8A-4147-A177-3AD203B41FA5}">
                      <a16:colId xmlns:a16="http://schemas.microsoft.com/office/drawing/2014/main" val="3403257959"/>
                    </a:ext>
                  </a:extLst>
                </a:gridCol>
                <a:gridCol w="1793892">
                  <a:extLst>
                    <a:ext uri="{9D8B030D-6E8A-4147-A177-3AD203B41FA5}">
                      <a16:colId xmlns:a16="http://schemas.microsoft.com/office/drawing/2014/main" val="3651345636"/>
                    </a:ext>
                  </a:extLst>
                </a:gridCol>
                <a:gridCol w="1651010">
                  <a:extLst>
                    <a:ext uri="{9D8B030D-6E8A-4147-A177-3AD203B41FA5}">
                      <a16:colId xmlns:a16="http://schemas.microsoft.com/office/drawing/2014/main" val="3481831852"/>
                    </a:ext>
                  </a:extLst>
                </a:gridCol>
              </a:tblGrid>
              <a:tr h="171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Knowledge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Specific 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Vocabulary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292292"/>
                  </a:ext>
                </a:extLst>
              </a:tr>
              <a:tr h="92697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 understanding of modern drama  and the idea of the Tragic Arc and Tragic Hero.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 understanding of the Gothic Genre, its influences and its reflections on societal anxieties.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understanding of how texts can explore the human condition.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 understanding of non-fiction writing and its potential to comment on the world we live in.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 understanding of Shakespearean Tragedy and the development of the Tragic Hero.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 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understanding of Classical theatre and its parallels with the innate nature of humanity and power. </a:t>
                      </a: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Consolidate</a:t>
                      </a: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 understanding of the delivery of Spoken Language in a range of formats.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Adjective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Adverb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Allegory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Alliteration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American Dream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Antithesis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Caesura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Character Construction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Chronological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Circularity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Climax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Connotations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Denouement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Development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Dramatic Devices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Emotive Language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Enjambment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Exposition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First / Second / Third Person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Flashback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Foil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Foreshadow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Gothic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Hamartia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Hyperbole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Imagery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Imperative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Irony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Logos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Metaphor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Moor (as a racial term)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Narrative Hook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Narrator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Non-Linear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Pathetic Fallacy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Pathos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Perspective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Protagonist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Reader Address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Repetition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Rhetoric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Rhetorical Question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Rhyming Couplet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Setting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Shift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Simile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Soliloquy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Speaker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Stage Directions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Stanza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Statistics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Sublime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Subversion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Tragic Arc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Tragic Hero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Transgression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Verb</a:t>
                      </a: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Achromatic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Ambiguous / Ambiguity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GB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Antedeluvial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Antediluvian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Apocalypse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Apoplectic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Avarice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Benevolent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Catalyst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Cerulean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Corrupt / corruption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GB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Crennelated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Crimson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Critical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Cyclopean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Deluge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Depraved / Depravity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Dominant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Duplicity / Duplicitous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Equality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Establish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Eviscerate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Exploitation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Exsanguinate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Fragile / Fragility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Grotesque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Hubris / Hubristic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Ichor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Inferior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Insidious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Invasive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Isolation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Legerdemain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Leviathan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Labyrinth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Malevolent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Malicious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Megalomaniacal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Misanthropic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Monochrome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Monolithic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Monstrous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Morality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Mote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Multitudes / Multitudinous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Necrophagous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Nefarious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Obscene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Omnipotent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Omniscient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Oppression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Patriarchal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Petrichor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Pivotal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Sanguine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Subverts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Transgressive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Tyrant / tyrannical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Ultramarine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Vital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Vivid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Zenith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89" marR="614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95746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1BB1F2-24B1-4BB9-BCAD-765795B0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827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F47CF-42E3-7D54-D66A-E511496FC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90" y="649119"/>
            <a:ext cx="5915025" cy="182938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Y9: Taking students on a Journey Beyond the 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345B0-CB5F-1204-7CC7-2803A5DE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90" y="2478505"/>
            <a:ext cx="5915025" cy="8502763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ASPIRATIONAL READING SOCIETIES: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Gothic Society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Shakespeare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Writes…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Slam Poetry Society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Poetry By Heart Competition (School &amp; National)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Podcasting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Latin Society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Holmfirth Herald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ASPIRATIONAL LITERATURE COMPETITIONS: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600 Words Creative Writing Competition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Lisa Bradley Non-Fiction Writing Competition.</a:t>
            </a:r>
          </a:p>
          <a:p>
            <a:pPr>
              <a:buFont typeface="Wingdings" panose="05000000000000000000" pitchFamily="2" charset="2"/>
              <a:buChar char="v"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SUPPORT PROGRAMMES: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 Reading Buddy programme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Also: </a:t>
            </a:r>
          </a:p>
          <a:p>
            <a:pPr marL="0" indent="0">
              <a:buNone/>
            </a:pPr>
            <a:r>
              <a:rPr lang="en-GB" dirty="0"/>
              <a:t>Huge programme of Authors, poets and Speakers visiting School.</a:t>
            </a:r>
          </a:p>
          <a:p>
            <a:pPr marL="0" indent="0">
              <a:buNone/>
            </a:pPr>
            <a:r>
              <a:rPr lang="en-GB" dirty="0"/>
              <a:t>Literature Festival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Targeted Use of </a:t>
            </a:r>
            <a:r>
              <a:rPr lang="en-GB" b="1" dirty="0" err="1"/>
              <a:t>Massolit</a:t>
            </a:r>
            <a:br>
              <a:rPr lang="en-GB" dirty="0"/>
            </a:br>
            <a:br>
              <a:rPr lang="en-GB" dirty="0"/>
            </a:b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A60CB-A73A-48BF-982E-F5FB49C5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16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/>
              <a:t>KS3 Curriculum Driven Assessment</a:t>
            </a:r>
            <a:br>
              <a:rPr lang="en-GB" b="1" dirty="0"/>
            </a:br>
            <a:r>
              <a:rPr lang="en-GB" dirty="0"/>
              <a:t>Rationale: to support and identify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932717"/>
              </p:ext>
            </p:extLst>
          </p:nvPr>
        </p:nvGraphicFramePr>
        <p:xfrm>
          <a:off x="471488" y="3244849"/>
          <a:ext cx="5915025" cy="6991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15025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</a:tblGrid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KS3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08808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2 Formative pieces of work per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3 Summative: Baseline, Jan, Summer Exams </a:t>
                      </a:r>
                    </a:p>
                    <a:p>
                      <a:r>
                        <a:rPr lang="en-GB" sz="4000" dirty="0"/>
                        <a:t>(Jan summative analysis to determine setting)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Low stakes quizzing after each module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47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BCAC27-3B21-4054-9B52-BFA7F17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5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9CCAD-EAC1-5D3D-9D83-F76F4C1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b="1" dirty="0"/>
              <a:t>KS3 Home Learning</a:t>
            </a:r>
            <a:br>
              <a:rPr lang="en-GB" b="1" dirty="0"/>
            </a:br>
            <a:r>
              <a:rPr lang="en-GB" b="1" dirty="0"/>
              <a:t>Programme </a:t>
            </a:r>
            <a:br>
              <a:rPr lang="en-GB" b="1" dirty="0"/>
            </a:br>
            <a:r>
              <a:rPr lang="en-GB" dirty="0"/>
              <a:t>Rationale: to develop independent Reading and Writing Skills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4CB2FEC-4D14-203E-9DDA-23D8D2F91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281108"/>
              </p:ext>
            </p:extLst>
          </p:nvPr>
        </p:nvGraphicFramePr>
        <p:xfrm>
          <a:off x="471488" y="3244849"/>
          <a:ext cx="5915026" cy="78574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57513">
                  <a:extLst>
                    <a:ext uri="{9D8B030D-6E8A-4147-A177-3AD203B41FA5}">
                      <a16:colId xmlns:a16="http://schemas.microsoft.com/office/drawing/2014/main" val="226403843"/>
                    </a:ext>
                  </a:extLst>
                </a:gridCol>
                <a:gridCol w="2957513">
                  <a:extLst>
                    <a:ext uri="{9D8B030D-6E8A-4147-A177-3AD203B41FA5}">
                      <a16:colId xmlns:a16="http://schemas.microsoft.com/office/drawing/2014/main" val="2753354588"/>
                    </a:ext>
                  </a:extLst>
                </a:gridCol>
              </a:tblGrid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KS3 classes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Spelling Programmes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08808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Sept-Dec</a:t>
                      </a:r>
                    </a:p>
                    <a:p>
                      <a:r>
                        <a:rPr lang="en-GB" sz="4000" dirty="0"/>
                        <a:t>Reading Fiction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Y7</a:t>
                      </a:r>
                    </a:p>
                    <a:p>
                      <a:r>
                        <a:rPr lang="en-GB" sz="4000" dirty="0" err="1"/>
                        <a:t>Vocabulous</a:t>
                      </a:r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582214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Jan-Easter</a:t>
                      </a:r>
                    </a:p>
                    <a:p>
                      <a:r>
                        <a:rPr lang="en-GB" sz="4000" dirty="0"/>
                        <a:t>Reading Non-Fiction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Y8</a:t>
                      </a:r>
                    </a:p>
                    <a:p>
                      <a:r>
                        <a:rPr lang="en-GB" sz="4000" dirty="0"/>
                        <a:t>Spellings you Need to Know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99472"/>
                  </a:ext>
                </a:extLst>
              </a:tr>
              <a:tr h="1487144">
                <a:tc>
                  <a:txBody>
                    <a:bodyPr/>
                    <a:lstStyle/>
                    <a:p>
                      <a:r>
                        <a:rPr lang="en-GB" sz="4000" dirty="0"/>
                        <a:t>Easter-Summer</a:t>
                      </a:r>
                    </a:p>
                    <a:p>
                      <a:r>
                        <a:rPr lang="en-GB" sz="4000" dirty="0"/>
                        <a:t>Just Write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Y9 </a:t>
                      </a:r>
                    </a:p>
                    <a:p>
                      <a:r>
                        <a:rPr lang="en-GB" sz="4000" dirty="0"/>
                        <a:t>Pre 1914 Spellings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47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2F1A2-B354-45D6-974D-459C31BE7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C0D2A-885C-47F1-BDA2-BA462DA882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176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2031</TotalTime>
  <Words>2692</Words>
  <Application>Microsoft Office PowerPoint</Application>
  <PresentationFormat>Widescreen</PresentationFormat>
  <Paragraphs>786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AN ENGLISH JOURNEY AT HHS: KS3</vt:lpstr>
      <vt:lpstr>AN ENGLISH JOURNEY AT HHS: Y7</vt:lpstr>
      <vt:lpstr>Year 7 Knowledge Organiser 5 A DAY Low Stakes Quizzing </vt:lpstr>
      <vt:lpstr>Y7: Taking students on a Journey Beyond the Curriculum</vt:lpstr>
      <vt:lpstr>AN ENGLISH JOURNEY AT HHS: Y8</vt:lpstr>
      <vt:lpstr>Year 8 Knowledge Organiser 5 A DAY Low Stakes Quizzing </vt:lpstr>
      <vt:lpstr>Y8: Taking students on a Journey Beyond the Curriculum</vt:lpstr>
      <vt:lpstr>AN ENGLISH JOURNEY AT HHS: Y9</vt:lpstr>
      <vt:lpstr>Year 9 Knowledge Organiser 5 A DAY Low Stakes Quizzing </vt:lpstr>
      <vt:lpstr>Y9: Taking students on a Journey Beyond the Curriculum</vt:lpstr>
      <vt:lpstr>KS3 Curriculum Driven Assessment Rationale: to support and identify</vt:lpstr>
      <vt:lpstr>KS3 Home Learning Programme  Rationale: to develop independent Reading and Writing Skills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Curriculum 2023-2023</dc:title>
  <dc:creator>Caroline Davenport-Jones</dc:creator>
  <cp:lastModifiedBy>Caroline Davenport-Jones</cp:lastModifiedBy>
  <cp:revision>171</cp:revision>
  <dcterms:created xsi:type="dcterms:W3CDTF">2023-06-13T14:04:11Z</dcterms:created>
  <dcterms:modified xsi:type="dcterms:W3CDTF">2024-06-10T13:32:17Z</dcterms:modified>
</cp:coreProperties>
</file>