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674" r:id="rId2"/>
  </p:sldMasterIdLst>
  <p:notesMasterIdLst>
    <p:notesMasterId r:id="rId47"/>
  </p:notesMasterIdLst>
  <p:handoutMasterIdLst>
    <p:handoutMasterId r:id="rId48"/>
  </p:handoutMasterIdLst>
  <p:sldIdLst>
    <p:sldId id="347" r:id="rId3"/>
    <p:sldId id="288" r:id="rId4"/>
    <p:sldId id="438" r:id="rId5"/>
    <p:sldId id="386" r:id="rId6"/>
    <p:sldId id="404" r:id="rId7"/>
    <p:sldId id="256" r:id="rId8"/>
    <p:sldId id="410" r:id="rId9"/>
    <p:sldId id="441" r:id="rId10"/>
    <p:sldId id="402" r:id="rId11"/>
    <p:sldId id="405" r:id="rId12"/>
    <p:sldId id="319" r:id="rId13"/>
    <p:sldId id="415" r:id="rId14"/>
    <p:sldId id="416" r:id="rId15"/>
    <p:sldId id="417" r:id="rId16"/>
    <p:sldId id="418" r:id="rId17"/>
    <p:sldId id="323" r:id="rId18"/>
    <p:sldId id="439" r:id="rId19"/>
    <p:sldId id="400" r:id="rId20"/>
    <p:sldId id="394" r:id="rId21"/>
    <p:sldId id="341" r:id="rId22"/>
    <p:sldId id="442" r:id="rId23"/>
    <p:sldId id="412" r:id="rId24"/>
    <p:sldId id="407" r:id="rId25"/>
    <p:sldId id="434" r:id="rId26"/>
    <p:sldId id="425" r:id="rId27"/>
    <p:sldId id="258" r:id="rId28"/>
    <p:sldId id="435" r:id="rId29"/>
    <p:sldId id="431" r:id="rId30"/>
    <p:sldId id="426" r:id="rId31"/>
    <p:sldId id="427" r:id="rId32"/>
    <p:sldId id="428" r:id="rId33"/>
    <p:sldId id="429" r:id="rId34"/>
    <p:sldId id="432" r:id="rId35"/>
    <p:sldId id="433" r:id="rId36"/>
    <p:sldId id="260" r:id="rId37"/>
    <p:sldId id="360" r:id="rId38"/>
    <p:sldId id="421" r:id="rId39"/>
    <p:sldId id="440" r:id="rId40"/>
    <p:sldId id="374" r:id="rId41"/>
    <p:sldId id="364" r:id="rId42"/>
    <p:sldId id="355" r:id="rId43"/>
    <p:sldId id="437" r:id="rId44"/>
    <p:sldId id="289" r:id="rId45"/>
    <p:sldId id="311" r:id="rId46"/>
  </p:sldIdLst>
  <p:sldSz cx="9144000" cy="6858000" type="screen4x3"/>
  <p:notesSz cx="6797675" cy="9926638"/>
  <p:defaultTextStyle>
    <a:defPPr>
      <a:defRPr lang="en-GB"/>
    </a:defPPr>
    <a:lvl1pPr algn="l" rtl="0" fontAlgn="base">
      <a:spcBef>
        <a:spcPct val="0"/>
      </a:spcBef>
      <a:spcAft>
        <a:spcPct val="0"/>
      </a:spcAft>
      <a:defRPr b="1" kern="1200">
        <a:solidFill>
          <a:schemeClr val="tx1"/>
        </a:solidFill>
        <a:latin typeface="Tahoma" pitchFamily="34" charset="0"/>
        <a:ea typeface="+mn-ea"/>
        <a:cs typeface="Arial" charset="0"/>
      </a:defRPr>
    </a:lvl1pPr>
    <a:lvl2pPr marL="457200" algn="l" rtl="0" fontAlgn="base">
      <a:spcBef>
        <a:spcPct val="0"/>
      </a:spcBef>
      <a:spcAft>
        <a:spcPct val="0"/>
      </a:spcAft>
      <a:defRPr b="1" kern="1200">
        <a:solidFill>
          <a:schemeClr val="tx1"/>
        </a:solidFill>
        <a:latin typeface="Tahoma" pitchFamily="34" charset="0"/>
        <a:ea typeface="+mn-ea"/>
        <a:cs typeface="Arial" charset="0"/>
      </a:defRPr>
    </a:lvl2pPr>
    <a:lvl3pPr marL="914400" algn="l" rtl="0" fontAlgn="base">
      <a:spcBef>
        <a:spcPct val="0"/>
      </a:spcBef>
      <a:spcAft>
        <a:spcPct val="0"/>
      </a:spcAft>
      <a:defRPr b="1" kern="1200">
        <a:solidFill>
          <a:schemeClr val="tx1"/>
        </a:solidFill>
        <a:latin typeface="Tahoma" pitchFamily="34" charset="0"/>
        <a:ea typeface="+mn-ea"/>
        <a:cs typeface="Arial" charset="0"/>
      </a:defRPr>
    </a:lvl3pPr>
    <a:lvl4pPr marL="1371600" algn="l" rtl="0" fontAlgn="base">
      <a:spcBef>
        <a:spcPct val="0"/>
      </a:spcBef>
      <a:spcAft>
        <a:spcPct val="0"/>
      </a:spcAft>
      <a:defRPr b="1" kern="1200">
        <a:solidFill>
          <a:schemeClr val="tx1"/>
        </a:solidFill>
        <a:latin typeface="Tahoma" pitchFamily="34" charset="0"/>
        <a:ea typeface="+mn-ea"/>
        <a:cs typeface="Arial" charset="0"/>
      </a:defRPr>
    </a:lvl4pPr>
    <a:lvl5pPr marL="1828800" algn="l" rtl="0" fontAlgn="base">
      <a:spcBef>
        <a:spcPct val="0"/>
      </a:spcBef>
      <a:spcAft>
        <a:spcPct val="0"/>
      </a:spcAft>
      <a:defRPr b="1" kern="1200">
        <a:solidFill>
          <a:schemeClr val="tx1"/>
        </a:solidFill>
        <a:latin typeface="Tahoma" pitchFamily="34" charset="0"/>
        <a:ea typeface="+mn-ea"/>
        <a:cs typeface="Arial" charset="0"/>
      </a:defRPr>
    </a:lvl5pPr>
    <a:lvl6pPr marL="2286000" algn="l" defTabSz="914400" rtl="0" eaLnBrk="1" latinLnBrk="0" hangingPunct="1">
      <a:defRPr b="1" kern="1200">
        <a:solidFill>
          <a:schemeClr val="tx1"/>
        </a:solidFill>
        <a:latin typeface="Tahoma" pitchFamily="34" charset="0"/>
        <a:ea typeface="+mn-ea"/>
        <a:cs typeface="Arial" charset="0"/>
      </a:defRPr>
    </a:lvl6pPr>
    <a:lvl7pPr marL="2743200" algn="l" defTabSz="914400" rtl="0" eaLnBrk="1" latinLnBrk="0" hangingPunct="1">
      <a:defRPr b="1" kern="1200">
        <a:solidFill>
          <a:schemeClr val="tx1"/>
        </a:solidFill>
        <a:latin typeface="Tahoma" pitchFamily="34" charset="0"/>
        <a:ea typeface="+mn-ea"/>
        <a:cs typeface="Arial" charset="0"/>
      </a:defRPr>
    </a:lvl7pPr>
    <a:lvl8pPr marL="3200400" algn="l" defTabSz="914400" rtl="0" eaLnBrk="1" latinLnBrk="0" hangingPunct="1">
      <a:defRPr b="1" kern="1200">
        <a:solidFill>
          <a:schemeClr val="tx1"/>
        </a:solidFill>
        <a:latin typeface="Tahoma" pitchFamily="34" charset="0"/>
        <a:ea typeface="+mn-ea"/>
        <a:cs typeface="Arial" charset="0"/>
      </a:defRPr>
    </a:lvl8pPr>
    <a:lvl9pPr marL="3657600" algn="l" defTabSz="914400" rtl="0" eaLnBrk="1" latinLnBrk="0" hangingPunct="1">
      <a:defRPr b="1"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66CC"/>
    <a:srgbClr val="0066FF"/>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14" autoAdjust="0"/>
  </p:normalViewPr>
  <p:slideViewPr>
    <p:cSldViewPr>
      <p:cViewPr varScale="1">
        <p:scale>
          <a:sx n="131" d="100"/>
          <a:sy n="131" d="100"/>
        </p:scale>
        <p:origin x="1120"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bwMode="auto">
          <a:xfrm>
            <a:off x="0" y="1"/>
            <a:ext cx="2946400" cy="496809"/>
          </a:xfrm>
          <a:prstGeom prst="rect">
            <a:avLst/>
          </a:prstGeom>
          <a:noFill/>
          <a:ln w="9525">
            <a:noFill/>
            <a:miter lim="800000"/>
            <a:headEnd/>
            <a:tailEnd/>
          </a:ln>
          <a:effectLst/>
        </p:spPr>
        <p:txBody>
          <a:bodyPr vert="horz" wrap="square" lIns="92071" tIns="46035" rIns="92071" bIns="46035" numCol="1" anchor="t" anchorCtr="0" compatLnSpc="1">
            <a:prstTxWarp prst="textNoShape">
              <a:avLst/>
            </a:prstTxWarp>
          </a:bodyPr>
          <a:lstStyle>
            <a:lvl1pPr defTabSz="920750">
              <a:defRPr sz="1200" b="0">
                <a:latin typeface="Tahoma" charset="0"/>
                <a:cs typeface="+mn-cs"/>
              </a:defRPr>
            </a:lvl1pPr>
          </a:lstStyle>
          <a:p>
            <a:pPr>
              <a:defRPr/>
            </a:pPr>
            <a:endParaRPr lang="en-US"/>
          </a:p>
        </p:txBody>
      </p:sp>
      <p:sp>
        <p:nvSpPr>
          <p:cNvPr id="87043" name="Rectangle 3"/>
          <p:cNvSpPr>
            <a:spLocks noGrp="1" noChangeArrowheads="1"/>
          </p:cNvSpPr>
          <p:nvPr>
            <p:ph type="dt" sz="quarter" idx="1"/>
          </p:nvPr>
        </p:nvSpPr>
        <p:spPr bwMode="auto">
          <a:xfrm>
            <a:off x="3852863" y="1"/>
            <a:ext cx="2944812" cy="496809"/>
          </a:xfrm>
          <a:prstGeom prst="rect">
            <a:avLst/>
          </a:prstGeom>
          <a:noFill/>
          <a:ln w="9525">
            <a:noFill/>
            <a:miter lim="800000"/>
            <a:headEnd/>
            <a:tailEnd/>
          </a:ln>
          <a:effectLst/>
        </p:spPr>
        <p:txBody>
          <a:bodyPr vert="horz" wrap="square" lIns="92071" tIns="46035" rIns="92071" bIns="46035" numCol="1" anchor="t" anchorCtr="0" compatLnSpc="1">
            <a:prstTxWarp prst="textNoShape">
              <a:avLst/>
            </a:prstTxWarp>
          </a:bodyPr>
          <a:lstStyle>
            <a:lvl1pPr algn="r" defTabSz="920750">
              <a:defRPr sz="1200" b="0">
                <a:latin typeface="Tahoma" charset="0"/>
                <a:cs typeface="+mn-cs"/>
              </a:defRPr>
            </a:lvl1pPr>
          </a:lstStyle>
          <a:p>
            <a:pPr>
              <a:defRPr/>
            </a:pPr>
            <a:endParaRPr lang="en-US"/>
          </a:p>
        </p:txBody>
      </p:sp>
      <p:sp>
        <p:nvSpPr>
          <p:cNvPr id="87044" name="Rectangle 4"/>
          <p:cNvSpPr>
            <a:spLocks noGrp="1" noChangeArrowheads="1"/>
          </p:cNvSpPr>
          <p:nvPr>
            <p:ph type="ftr" sz="quarter" idx="2"/>
          </p:nvPr>
        </p:nvSpPr>
        <p:spPr bwMode="auto">
          <a:xfrm>
            <a:off x="0" y="9429831"/>
            <a:ext cx="2946400" cy="496808"/>
          </a:xfrm>
          <a:prstGeom prst="rect">
            <a:avLst/>
          </a:prstGeom>
          <a:noFill/>
          <a:ln w="9525">
            <a:noFill/>
            <a:miter lim="800000"/>
            <a:headEnd/>
            <a:tailEnd/>
          </a:ln>
          <a:effectLst/>
        </p:spPr>
        <p:txBody>
          <a:bodyPr vert="horz" wrap="square" lIns="92071" tIns="46035" rIns="92071" bIns="46035" numCol="1" anchor="b" anchorCtr="0" compatLnSpc="1">
            <a:prstTxWarp prst="textNoShape">
              <a:avLst/>
            </a:prstTxWarp>
          </a:bodyPr>
          <a:lstStyle>
            <a:lvl1pPr defTabSz="920750">
              <a:defRPr sz="1200" b="0">
                <a:latin typeface="Tahoma" charset="0"/>
                <a:cs typeface="+mn-cs"/>
              </a:defRPr>
            </a:lvl1pPr>
          </a:lstStyle>
          <a:p>
            <a:pPr>
              <a:defRPr/>
            </a:pPr>
            <a:endParaRPr lang="en-US"/>
          </a:p>
        </p:txBody>
      </p:sp>
      <p:sp>
        <p:nvSpPr>
          <p:cNvPr id="87045" name="Rectangle 5"/>
          <p:cNvSpPr>
            <a:spLocks noGrp="1" noChangeArrowheads="1"/>
          </p:cNvSpPr>
          <p:nvPr>
            <p:ph type="sldNum" sz="quarter" idx="3"/>
          </p:nvPr>
        </p:nvSpPr>
        <p:spPr bwMode="auto">
          <a:xfrm>
            <a:off x="3852863" y="9429831"/>
            <a:ext cx="2944812" cy="496808"/>
          </a:xfrm>
          <a:prstGeom prst="rect">
            <a:avLst/>
          </a:prstGeom>
          <a:noFill/>
          <a:ln w="9525">
            <a:noFill/>
            <a:miter lim="800000"/>
            <a:headEnd/>
            <a:tailEnd/>
          </a:ln>
          <a:effectLst/>
        </p:spPr>
        <p:txBody>
          <a:bodyPr vert="horz" wrap="square" lIns="92071" tIns="46035" rIns="92071" bIns="46035" numCol="1" anchor="b" anchorCtr="0" compatLnSpc="1">
            <a:prstTxWarp prst="textNoShape">
              <a:avLst/>
            </a:prstTxWarp>
          </a:bodyPr>
          <a:lstStyle>
            <a:lvl1pPr algn="r" defTabSz="920750">
              <a:defRPr sz="1200" b="0">
                <a:latin typeface="Tahoma" charset="0"/>
                <a:cs typeface="+mn-cs"/>
              </a:defRPr>
            </a:lvl1pPr>
          </a:lstStyle>
          <a:p>
            <a:pPr>
              <a:defRPr/>
            </a:pPr>
            <a:fld id="{7C361CE8-BDA6-4A3C-AD49-6234C91B7B7C}" type="slidenum">
              <a:rPr lang="en-US"/>
              <a:pPr>
                <a:defRPr/>
              </a:pPr>
              <a:t>‹#›</a:t>
            </a:fld>
            <a:endParaRPr lang="en-US"/>
          </a:p>
        </p:txBody>
      </p:sp>
    </p:spTree>
    <p:extLst>
      <p:ext uri="{BB962C8B-B14F-4D97-AF65-F5344CB8AC3E}">
        <p14:creationId xmlns:p14="http://schemas.microsoft.com/office/powerpoint/2010/main" val="41946200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62" name="Rectangle 1026"/>
          <p:cNvSpPr>
            <a:spLocks noGrp="1" noChangeArrowheads="1"/>
          </p:cNvSpPr>
          <p:nvPr>
            <p:ph type="hdr" sz="quarter"/>
          </p:nvPr>
        </p:nvSpPr>
        <p:spPr bwMode="auto">
          <a:xfrm>
            <a:off x="0" y="2"/>
            <a:ext cx="2921000" cy="460301"/>
          </a:xfrm>
          <a:prstGeom prst="rect">
            <a:avLst/>
          </a:prstGeom>
          <a:noFill/>
          <a:ln w="9525">
            <a:noFill/>
            <a:miter lim="800000"/>
            <a:headEnd/>
            <a:tailEnd/>
          </a:ln>
          <a:effectLst/>
        </p:spPr>
        <p:txBody>
          <a:bodyPr vert="horz" wrap="square" lIns="92071" tIns="46035" rIns="92071" bIns="46035" numCol="1" anchor="t" anchorCtr="0" compatLnSpc="1">
            <a:prstTxWarp prst="textNoShape">
              <a:avLst/>
            </a:prstTxWarp>
          </a:bodyPr>
          <a:lstStyle>
            <a:lvl1pPr defTabSz="920750">
              <a:defRPr sz="1200">
                <a:latin typeface="Tahoma" charset="0"/>
                <a:cs typeface="+mn-cs"/>
              </a:defRPr>
            </a:lvl1pPr>
          </a:lstStyle>
          <a:p>
            <a:pPr>
              <a:defRPr/>
            </a:pPr>
            <a:endParaRPr lang="en-GB"/>
          </a:p>
        </p:txBody>
      </p:sp>
      <p:sp>
        <p:nvSpPr>
          <p:cNvPr id="92163" name="Rectangle 1027"/>
          <p:cNvSpPr>
            <a:spLocks noGrp="1" noChangeArrowheads="1"/>
          </p:cNvSpPr>
          <p:nvPr>
            <p:ph type="dt" idx="1"/>
          </p:nvPr>
        </p:nvSpPr>
        <p:spPr bwMode="auto">
          <a:xfrm>
            <a:off x="3843339" y="2"/>
            <a:ext cx="2921000" cy="460301"/>
          </a:xfrm>
          <a:prstGeom prst="rect">
            <a:avLst/>
          </a:prstGeom>
          <a:noFill/>
          <a:ln w="9525">
            <a:noFill/>
            <a:miter lim="800000"/>
            <a:headEnd/>
            <a:tailEnd/>
          </a:ln>
          <a:effectLst/>
        </p:spPr>
        <p:txBody>
          <a:bodyPr vert="horz" wrap="square" lIns="92071" tIns="46035" rIns="92071" bIns="46035" numCol="1" anchor="t" anchorCtr="0" compatLnSpc="1">
            <a:prstTxWarp prst="textNoShape">
              <a:avLst/>
            </a:prstTxWarp>
          </a:bodyPr>
          <a:lstStyle>
            <a:lvl1pPr algn="r" defTabSz="920750">
              <a:defRPr sz="1200">
                <a:latin typeface="Tahoma" charset="0"/>
                <a:cs typeface="+mn-cs"/>
              </a:defRPr>
            </a:lvl1pPr>
          </a:lstStyle>
          <a:p>
            <a:pPr>
              <a:defRPr/>
            </a:pPr>
            <a:endParaRPr lang="en-GB"/>
          </a:p>
        </p:txBody>
      </p:sp>
      <p:sp>
        <p:nvSpPr>
          <p:cNvPr id="13316" name="Rectangle 1028"/>
          <p:cNvSpPr>
            <a:spLocks noGrp="1" noRot="1" noChangeAspect="1" noChangeArrowheads="1" noTextEdit="1"/>
          </p:cNvSpPr>
          <p:nvPr>
            <p:ph type="sldImg" idx="2"/>
          </p:nvPr>
        </p:nvSpPr>
        <p:spPr bwMode="auto">
          <a:xfrm>
            <a:off x="968375" y="766763"/>
            <a:ext cx="4903788" cy="3678237"/>
          </a:xfrm>
          <a:prstGeom prst="rect">
            <a:avLst/>
          </a:prstGeom>
          <a:noFill/>
          <a:ln w="9525">
            <a:solidFill>
              <a:srgbClr val="000000"/>
            </a:solidFill>
            <a:miter lim="800000"/>
            <a:headEnd/>
            <a:tailEnd/>
          </a:ln>
        </p:spPr>
      </p:sp>
      <p:sp>
        <p:nvSpPr>
          <p:cNvPr id="92165" name="Rectangle 1029"/>
          <p:cNvSpPr>
            <a:spLocks noGrp="1" noChangeArrowheads="1"/>
          </p:cNvSpPr>
          <p:nvPr>
            <p:ph type="body" sz="quarter" idx="3"/>
          </p:nvPr>
        </p:nvSpPr>
        <p:spPr bwMode="auto">
          <a:xfrm>
            <a:off x="922339" y="4750630"/>
            <a:ext cx="4995862" cy="4444289"/>
          </a:xfrm>
          <a:prstGeom prst="rect">
            <a:avLst/>
          </a:prstGeom>
          <a:noFill/>
          <a:ln w="9525">
            <a:noFill/>
            <a:miter lim="800000"/>
            <a:headEnd/>
            <a:tailEnd/>
          </a:ln>
          <a:effectLst/>
        </p:spPr>
        <p:txBody>
          <a:bodyPr vert="horz" wrap="square" lIns="92071" tIns="46035" rIns="92071" bIns="46035"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2166" name="Rectangle 1030"/>
          <p:cNvSpPr>
            <a:spLocks noGrp="1" noChangeArrowheads="1"/>
          </p:cNvSpPr>
          <p:nvPr>
            <p:ph type="ftr" sz="quarter" idx="4"/>
          </p:nvPr>
        </p:nvSpPr>
        <p:spPr bwMode="auto">
          <a:xfrm>
            <a:off x="0" y="9425070"/>
            <a:ext cx="2921000" cy="536489"/>
          </a:xfrm>
          <a:prstGeom prst="rect">
            <a:avLst/>
          </a:prstGeom>
          <a:noFill/>
          <a:ln w="9525">
            <a:noFill/>
            <a:miter lim="800000"/>
            <a:headEnd/>
            <a:tailEnd/>
          </a:ln>
          <a:effectLst/>
        </p:spPr>
        <p:txBody>
          <a:bodyPr vert="horz" wrap="square" lIns="92071" tIns="46035" rIns="92071" bIns="46035" numCol="1" anchor="b" anchorCtr="0" compatLnSpc="1">
            <a:prstTxWarp prst="textNoShape">
              <a:avLst/>
            </a:prstTxWarp>
          </a:bodyPr>
          <a:lstStyle>
            <a:lvl1pPr defTabSz="920750">
              <a:defRPr sz="1200">
                <a:latin typeface="Tahoma" charset="0"/>
                <a:cs typeface="+mn-cs"/>
              </a:defRPr>
            </a:lvl1pPr>
          </a:lstStyle>
          <a:p>
            <a:pPr>
              <a:defRPr/>
            </a:pPr>
            <a:endParaRPr lang="en-GB"/>
          </a:p>
        </p:txBody>
      </p:sp>
      <p:sp>
        <p:nvSpPr>
          <p:cNvPr id="92167" name="Rectangle 1031"/>
          <p:cNvSpPr>
            <a:spLocks noGrp="1" noChangeArrowheads="1"/>
          </p:cNvSpPr>
          <p:nvPr>
            <p:ph type="sldNum" sz="quarter" idx="5"/>
          </p:nvPr>
        </p:nvSpPr>
        <p:spPr bwMode="auto">
          <a:xfrm>
            <a:off x="3843339" y="9425070"/>
            <a:ext cx="2921000" cy="536489"/>
          </a:xfrm>
          <a:prstGeom prst="rect">
            <a:avLst/>
          </a:prstGeom>
          <a:noFill/>
          <a:ln w="9525">
            <a:noFill/>
            <a:miter lim="800000"/>
            <a:headEnd/>
            <a:tailEnd/>
          </a:ln>
          <a:effectLst/>
        </p:spPr>
        <p:txBody>
          <a:bodyPr vert="horz" wrap="square" lIns="92071" tIns="46035" rIns="92071" bIns="46035" numCol="1" anchor="b" anchorCtr="0" compatLnSpc="1">
            <a:prstTxWarp prst="textNoShape">
              <a:avLst/>
            </a:prstTxWarp>
          </a:bodyPr>
          <a:lstStyle>
            <a:lvl1pPr algn="r" defTabSz="920750">
              <a:defRPr sz="1200">
                <a:latin typeface="Tahoma" charset="0"/>
                <a:cs typeface="+mn-cs"/>
              </a:defRPr>
            </a:lvl1pPr>
          </a:lstStyle>
          <a:p>
            <a:pPr>
              <a:defRPr/>
            </a:pPr>
            <a:fld id="{FD1E7C88-2508-4334-88E3-9D5DA88BCF9A}" type="slidenum">
              <a:rPr lang="en-GB"/>
              <a:pPr>
                <a:defRPr/>
              </a:pPr>
              <a:t>‹#›</a:t>
            </a:fld>
            <a:endParaRPr lang="en-GB"/>
          </a:p>
        </p:txBody>
      </p:sp>
    </p:spTree>
    <p:extLst>
      <p:ext uri="{BB962C8B-B14F-4D97-AF65-F5344CB8AC3E}">
        <p14:creationId xmlns:p14="http://schemas.microsoft.com/office/powerpoint/2010/main" val="156885225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DxIDKZHW3-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DxIDKZHW3-E"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From Left to Right – top row  then 2</a:t>
            </a:r>
            <a:r>
              <a:rPr lang="en-GB" baseline="30000" dirty="0"/>
              <a:t>nd</a:t>
            </a:r>
            <a:r>
              <a:rPr lang="en-GB" dirty="0"/>
              <a:t> Row</a:t>
            </a:r>
          </a:p>
          <a:p>
            <a:pPr marL="228600" indent="-228600">
              <a:buAutoNum type="arabicPeriod"/>
            </a:pPr>
            <a:r>
              <a:rPr lang="en-GB" dirty="0"/>
              <a:t>Signing in – Please ensure you have signed in </a:t>
            </a:r>
          </a:p>
          <a:p>
            <a:pPr marL="228600" indent="-228600">
              <a:buAutoNum type="arabicPeriod"/>
            </a:pPr>
            <a:r>
              <a:rPr lang="en-GB" dirty="0"/>
              <a:t>Supportive Learning Environment  - Everyone has their own personal circumstances.</a:t>
            </a:r>
          </a:p>
          <a:p>
            <a:pPr marL="228600" indent="-228600">
              <a:buAutoNum type="arabicPeriod"/>
            </a:pPr>
            <a:r>
              <a:rPr lang="en-GB" dirty="0"/>
              <a:t>Listen – Please Listen to one another – No private conversations if possible</a:t>
            </a:r>
          </a:p>
          <a:p>
            <a:pPr marL="228600" indent="-228600">
              <a:buAutoNum type="arabicPeriod"/>
            </a:pPr>
            <a:r>
              <a:rPr lang="en-GB" dirty="0"/>
              <a:t>Mobile phone on silent if possible please – If you need to take a call please leave the room.</a:t>
            </a:r>
          </a:p>
          <a:p>
            <a:pPr marL="228600" indent="-228600">
              <a:buAutoNum type="arabicPeriod"/>
            </a:pPr>
            <a:r>
              <a:rPr lang="en-GB" dirty="0"/>
              <a:t>Time – Finishing time and whether there will be a break – Go to Toilet when needed don’t wait for break.</a:t>
            </a:r>
          </a:p>
          <a:p>
            <a:pPr marL="228600" indent="-228600">
              <a:buAutoNum type="arabicPeriod"/>
            </a:pPr>
            <a:r>
              <a:rPr lang="en-GB" dirty="0"/>
              <a:t>Confidential – unless a safeguarding concerns comes up</a:t>
            </a:r>
          </a:p>
          <a:p>
            <a:pPr marL="228600" indent="-228600">
              <a:buAutoNum type="arabicPeriod"/>
            </a:pPr>
            <a:r>
              <a:rPr lang="en-GB" dirty="0"/>
              <a:t>MHST – Quick overview of MHST</a:t>
            </a:r>
          </a:p>
          <a:p>
            <a:pPr marL="228600" indent="-228600">
              <a:buAutoNum type="arabicPeriod"/>
            </a:pPr>
            <a:r>
              <a:rPr lang="en-GB" dirty="0"/>
              <a:t>Participation – as much or as little as you are comfortable with. </a:t>
            </a:r>
          </a:p>
          <a:p>
            <a:pPr marL="228600" indent="-228600">
              <a:buAutoNum type="arabicPeriod"/>
            </a:pPr>
            <a:endParaRPr lang="en-GB" dirty="0"/>
          </a:p>
          <a:p>
            <a:pPr marL="228600" indent="-228600">
              <a:buAutoNum type="arabicPeriod"/>
            </a:pPr>
            <a:endParaRPr lang="en-GB" dirty="0"/>
          </a:p>
        </p:txBody>
      </p:sp>
      <p:sp>
        <p:nvSpPr>
          <p:cNvPr id="4" name="Slide Number Placeholder 3"/>
          <p:cNvSpPr>
            <a:spLocks noGrp="1"/>
          </p:cNvSpPr>
          <p:nvPr>
            <p:ph type="sldNum" sz="quarter" idx="5"/>
          </p:nvPr>
        </p:nvSpPr>
        <p:spPr/>
        <p:txBody>
          <a:bodyPr/>
          <a:lstStyle/>
          <a:p>
            <a:pPr marL="0" marR="0" lvl="0" indent="0" algn="r" defTabSz="920750" rtl="0" eaLnBrk="1" fontAlgn="base" latinLnBrk="0" hangingPunct="1">
              <a:lnSpc>
                <a:spcPct val="100000"/>
              </a:lnSpc>
              <a:spcBef>
                <a:spcPct val="0"/>
              </a:spcBef>
              <a:spcAft>
                <a:spcPct val="0"/>
              </a:spcAft>
              <a:buClrTx/>
              <a:buSzTx/>
              <a:buFontTx/>
              <a:buNone/>
              <a:tabLst/>
              <a:defRPr/>
            </a:pPr>
            <a:fld id="{FD1E7C88-2508-4334-88E3-9D5DA88BCF9A}" type="slidenum">
              <a:rPr kumimoji="0" lang="en-GB" sz="1200" b="1" i="0" u="none" strike="noStrike" kern="1200" cap="none" spc="0" normalizeH="0" baseline="0" noProof="0" smtClean="0">
                <a:ln>
                  <a:noFill/>
                </a:ln>
                <a:solidFill>
                  <a:srgbClr val="000000"/>
                </a:solidFill>
                <a:effectLst/>
                <a:uLnTx/>
                <a:uFillTx/>
                <a:latin typeface="Tahoma" charset="0"/>
                <a:ea typeface="+mn-ea"/>
                <a:cs typeface="+mn-cs"/>
              </a:rPr>
              <a:pPr marL="0" marR="0" lvl="0" indent="0" algn="r" defTabSz="920750" rtl="0" eaLnBrk="1" fontAlgn="base" latinLnBrk="0" hangingPunct="1">
                <a:lnSpc>
                  <a:spcPct val="100000"/>
                </a:lnSpc>
                <a:spcBef>
                  <a:spcPct val="0"/>
                </a:spcBef>
                <a:spcAft>
                  <a:spcPct val="0"/>
                </a:spcAft>
                <a:buClrTx/>
                <a:buSzTx/>
                <a:buFontTx/>
                <a:buNone/>
                <a:tabLst/>
                <a:defRPr/>
              </a:pPr>
              <a:t>2</a:t>
            </a:fld>
            <a:endParaRPr kumimoji="0" lang="en-GB" sz="1200" b="1" i="0" u="none" strike="noStrike" kern="1200" cap="none" spc="0" normalizeH="0" baseline="0" noProof="0">
              <a:ln>
                <a:noFill/>
              </a:ln>
              <a:solidFill>
                <a:srgbClr val="000000"/>
              </a:solidFill>
              <a:effectLst/>
              <a:uLnTx/>
              <a:uFillTx/>
              <a:latin typeface="Tahoma" charset="0"/>
              <a:ea typeface="+mn-ea"/>
              <a:cs typeface="+mn-cs"/>
            </a:endParaRPr>
          </a:p>
        </p:txBody>
      </p:sp>
    </p:spTree>
    <p:extLst>
      <p:ext uri="{BB962C8B-B14F-4D97-AF65-F5344CB8AC3E}">
        <p14:creationId xmlns:p14="http://schemas.microsoft.com/office/powerpoint/2010/main" val="14549592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The presence of multiple risk factors can make a young person more susceptible to experiencing a mental health problem</a:t>
            </a:r>
          </a:p>
        </p:txBody>
      </p:sp>
      <p:sp>
        <p:nvSpPr>
          <p:cNvPr id="4" name="Slide Number Placeholder 3"/>
          <p:cNvSpPr>
            <a:spLocks noGrp="1"/>
          </p:cNvSpPr>
          <p:nvPr>
            <p:ph type="sldNum" sz="quarter" idx="5"/>
          </p:nvPr>
        </p:nvSpPr>
        <p:spPr/>
        <p:txBody>
          <a:bodyPr/>
          <a:lstStyle/>
          <a:p>
            <a:pPr>
              <a:defRPr/>
            </a:pPr>
            <a:fld id="{FD1E7C88-2508-4334-88E3-9D5DA88BCF9A}" type="slidenum">
              <a:rPr lang="en-GB" smtClean="0"/>
              <a:pPr>
                <a:defRPr/>
              </a:pPr>
              <a:t>17</a:t>
            </a:fld>
            <a:endParaRPr lang="en-GB"/>
          </a:p>
        </p:txBody>
      </p:sp>
    </p:spTree>
    <p:extLst>
      <p:ext uri="{BB962C8B-B14F-4D97-AF65-F5344CB8AC3E}">
        <p14:creationId xmlns:p14="http://schemas.microsoft.com/office/powerpoint/2010/main" val="1404417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FD1E7C88-2508-4334-88E3-9D5DA88BCF9A}" type="slidenum">
              <a:rPr lang="en-GB" smtClean="0"/>
              <a:pPr>
                <a:defRPr/>
              </a:pPr>
              <a:t>19</a:t>
            </a:fld>
            <a:endParaRPr lang="en-GB"/>
          </a:p>
        </p:txBody>
      </p:sp>
    </p:spTree>
    <p:extLst>
      <p:ext uri="{BB962C8B-B14F-4D97-AF65-F5344CB8AC3E}">
        <p14:creationId xmlns:p14="http://schemas.microsoft.com/office/powerpoint/2010/main" val="38425603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FD1E7C88-2508-4334-88E3-9D5DA88BCF9A}" type="slidenum">
              <a:rPr lang="en-GB" smtClean="0"/>
              <a:pPr>
                <a:defRPr/>
              </a:pPr>
              <a:t>20</a:t>
            </a:fld>
            <a:endParaRPr lang="en-GB"/>
          </a:p>
        </p:txBody>
      </p:sp>
    </p:spTree>
    <p:extLst>
      <p:ext uri="{BB962C8B-B14F-4D97-AF65-F5344CB8AC3E}">
        <p14:creationId xmlns:p14="http://schemas.microsoft.com/office/powerpoint/2010/main" val="25704271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FD1E7C88-2508-4334-88E3-9D5DA88BCF9A}" type="slidenum">
              <a:rPr lang="en-GB" smtClean="0"/>
              <a:pPr>
                <a:defRPr/>
              </a:pPr>
              <a:t>21</a:t>
            </a:fld>
            <a:endParaRPr lang="en-GB"/>
          </a:p>
        </p:txBody>
      </p:sp>
    </p:spTree>
    <p:extLst>
      <p:ext uri="{BB962C8B-B14F-4D97-AF65-F5344CB8AC3E}">
        <p14:creationId xmlns:p14="http://schemas.microsoft.com/office/powerpoint/2010/main" val="210911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FD1E7C88-2508-4334-88E3-9D5DA88BCF9A}" type="slidenum">
              <a:rPr lang="en-GB" smtClean="0"/>
              <a:pPr>
                <a:defRPr/>
              </a:pPr>
              <a:t>22</a:t>
            </a:fld>
            <a:endParaRPr lang="en-GB"/>
          </a:p>
        </p:txBody>
      </p:sp>
    </p:spTree>
    <p:extLst>
      <p:ext uri="{BB962C8B-B14F-4D97-AF65-F5344CB8AC3E}">
        <p14:creationId xmlns:p14="http://schemas.microsoft.com/office/powerpoint/2010/main" val="22812151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FD1E7C88-2508-4334-88E3-9D5DA88BCF9A}" type="slidenum">
              <a:rPr lang="en-GB" smtClean="0"/>
              <a:pPr>
                <a:defRPr/>
              </a:pPr>
              <a:t>23</a:t>
            </a:fld>
            <a:endParaRPr lang="en-GB"/>
          </a:p>
        </p:txBody>
      </p:sp>
    </p:spTree>
    <p:extLst>
      <p:ext uri="{BB962C8B-B14F-4D97-AF65-F5344CB8AC3E}">
        <p14:creationId xmlns:p14="http://schemas.microsoft.com/office/powerpoint/2010/main" val="28668030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FD1E7C88-2508-4334-88E3-9D5DA88BCF9A}" type="slidenum">
              <a:rPr lang="en-GB" smtClean="0"/>
              <a:pPr>
                <a:defRPr/>
              </a:pPr>
              <a:t>24</a:t>
            </a:fld>
            <a:endParaRPr lang="en-GB"/>
          </a:p>
        </p:txBody>
      </p:sp>
    </p:spTree>
    <p:extLst>
      <p:ext uri="{BB962C8B-B14F-4D97-AF65-F5344CB8AC3E}">
        <p14:creationId xmlns:p14="http://schemas.microsoft.com/office/powerpoint/2010/main" val="7311895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with person / people next to you. Feedback.</a:t>
            </a:r>
          </a:p>
        </p:txBody>
      </p:sp>
      <p:sp>
        <p:nvSpPr>
          <p:cNvPr id="4" name="Slide Number Placeholder 3"/>
          <p:cNvSpPr>
            <a:spLocks noGrp="1"/>
          </p:cNvSpPr>
          <p:nvPr>
            <p:ph type="sldNum" sz="quarter" idx="5"/>
          </p:nvPr>
        </p:nvSpPr>
        <p:spPr/>
        <p:txBody>
          <a:bodyPr/>
          <a:lstStyle/>
          <a:p>
            <a:pPr>
              <a:defRPr/>
            </a:pPr>
            <a:fld id="{FD1E7C88-2508-4334-88E3-9D5DA88BCF9A}" type="slidenum">
              <a:rPr lang="en-GB" smtClean="0"/>
              <a:pPr>
                <a:defRPr/>
              </a:pPr>
              <a:t>25</a:t>
            </a:fld>
            <a:endParaRPr lang="en-GB"/>
          </a:p>
        </p:txBody>
      </p:sp>
    </p:spTree>
    <p:extLst>
      <p:ext uri="{BB962C8B-B14F-4D97-AF65-F5344CB8AC3E}">
        <p14:creationId xmlns:p14="http://schemas.microsoft.com/office/powerpoint/2010/main" val="38868132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with person / people next to you. Feedback.</a:t>
            </a:r>
          </a:p>
        </p:txBody>
      </p:sp>
      <p:sp>
        <p:nvSpPr>
          <p:cNvPr id="4" name="Slide Number Placeholder 3"/>
          <p:cNvSpPr>
            <a:spLocks noGrp="1"/>
          </p:cNvSpPr>
          <p:nvPr>
            <p:ph type="sldNum" sz="quarter" idx="5"/>
          </p:nvPr>
        </p:nvSpPr>
        <p:spPr/>
        <p:txBody>
          <a:bodyPr/>
          <a:lstStyle/>
          <a:p>
            <a:pPr>
              <a:defRPr/>
            </a:pPr>
            <a:fld id="{FD1E7C88-2508-4334-88E3-9D5DA88BCF9A}" type="slidenum">
              <a:rPr lang="en-GB" smtClean="0"/>
              <a:pPr>
                <a:defRPr/>
              </a:pPr>
              <a:t>27</a:t>
            </a:fld>
            <a:endParaRPr lang="en-GB"/>
          </a:p>
        </p:txBody>
      </p:sp>
    </p:spTree>
    <p:extLst>
      <p:ext uri="{BB962C8B-B14F-4D97-AF65-F5344CB8AC3E}">
        <p14:creationId xmlns:p14="http://schemas.microsoft.com/office/powerpoint/2010/main" val="9617386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with person / people next to you. Feedback.</a:t>
            </a:r>
          </a:p>
        </p:txBody>
      </p:sp>
      <p:sp>
        <p:nvSpPr>
          <p:cNvPr id="4" name="Slide Number Placeholder 3"/>
          <p:cNvSpPr>
            <a:spLocks noGrp="1"/>
          </p:cNvSpPr>
          <p:nvPr>
            <p:ph type="sldNum" sz="quarter" idx="5"/>
          </p:nvPr>
        </p:nvSpPr>
        <p:spPr/>
        <p:txBody>
          <a:bodyPr/>
          <a:lstStyle/>
          <a:p>
            <a:pPr>
              <a:defRPr/>
            </a:pPr>
            <a:fld id="{FD1E7C88-2508-4334-88E3-9D5DA88BCF9A}" type="slidenum">
              <a:rPr lang="en-GB" smtClean="0"/>
              <a:pPr>
                <a:defRPr/>
              </a:pPr>
              <a:t>28</a:t>
            </a:fld>
            <a:endParaRPr lang="en-GB"/>
          </a:p>
        </p:txBody>
      </p:sp>
    </p:spTree>
    <p:extLst>
      <p:ext uri="{BB962C8B-B14F-4D97-AF65-F5344CB8AC3E}">
        <p14:creationId xmlns:p14="http://schemas.microsoft.com/office/powerpoint/2010/main" val="1538183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FD1E7C88-2508-4334-88E3-9D5DA88BCF9A}" type="slidenum">
              <a:rPr lang="en-GB" smtClean="0"/>
              <a:pPr>
                <a:defRPr/>
              </a:pPr>
              <a:t>3</a:t>
            </a:fld>
            <a:endParaRPr lang="en-GB"/>
          </a:p>
        </p:txBody>
      </p:sp>
    </p:spTree>
    <p:extLst>
      <p:ext uri="{BB962C8B-B14F-4D97-AF65-F5344CB8AC3E}">
        <p14:creationId xmlns:p14="http://schemas.microsoft.com/office/powerpoint/2010/main" val="7058751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with person / people next to you. Feedback.</a:t>
            </a:r>
          </a:p>
        </p:txBody>
      </p:sp>
      <p:sp>
        <p:nvSpPr>
          <p:cNvPr id="4" name="Slide Number Placeholder 3"/>
          <p:cNvSpPr>
            <a:spLocks noGrp="1"/>
          </p:cNvSpPr>
          <p:nvPr>
            <p:ph type="sldNum" sz="quarter" idx="5"/>
          </p:nvPr>
        </p:nvSpPr>
        <p:spPr/>
        <p:txBody>
          <a:bodyPr/>
          <a:lstStyle/>
          <a:p>
            <a:pPr>
              <a:defRPr/>
            </a:pPr>
            <a:fld id="{FD1E7C88-2508-4334-88E3-9D5DA88BCF9A}" type="slidenum">
              <a:rPr lang="en-GB" smtClean="0"/>
              <a:pPr>
                <a:defRPr/>
              </a:pPr>
              <a:t>29</a:t>
            </a:fld>
            <a:endParaRPr lang="en-GB"/>
          </a:p>
        </p:txBody>
      </p:sp>
    </p:spTree>
    <p:extLst>
      <p:ext uri="{BB962C8B-B14F-4D97-AF65-F5344CB8AC3E}">
        <p14:creationId xmlns:p14="http://schemas.microsoft.com/office/powerpoint/2010/main" val="24129731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with person / people next to you. Feedback.</a:t>
            </a:r>
          </a:p>
        </p:txBody>
      </p:sp>
      <p:sp>
        <p:nvSpPr>
          <p:cNvPr id="4" name="Slide Number Placeholder 3"/>
          <p:cNvSpPr>
            <a:spLocks noGrp="1"/>
          </p:cNvSpPr>
          <p:nvPr>
            <p:ph type="sldNum" sz="quarter" idx="5"/>
          </p:nvPr>
        </p:nvSpPr>
        <p:spPr/>
        <p:txBody>
          <a:bodyPr/>
          <a:lstStyle/>
          <a:p>
            <a:pPr>
              <a:defRPr/>
            </a:pPr>
            <a:fld id="{FD1E7C88-2508-4334-88E3-9D5DA88BCF9A}" type="slidenum">
              <a:rPr lang="en-GB" smtClean="0"/>
              <a:pPr>
                <a:defRPr/>
              </a:pPr>
              <a:t>30</a:t>
            </a:fld>
            <a:endParaRPr lang="en-GB"/>
          </a:p>
        </p:txBody>
      </p:sp>
    </p:spTree>
    <p:extLst>
      <p:ext uri="{BB962C8B-B14F-4D97-AF65-F5344CB8AC3E}">
        <p14:creationId xmlns:p14="http://schemas.microsoft.com/office/powerpoint/2010/main" val="37495875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with person / people next to you. Feedback.</a:t>
            </a:r>
          </a:p>
        </p:txBody>
      </p:sp>
      <p:sp>
        <p:nvSpPr>
          <p:cNvPr id="4" name="Slide Number Placeholder 3"/>
          <p:cNvSpPr>
            <a:spLocks noGrp="1"/>
          </p:cNvSpPr>
          <p:nvPr>
            <p:ph type="sldNum" sz="quarter" idx="5"/>
          </p:nvPr>
        </p:nvSpPr>
        <p:spPr/>
        <p:txBody>
          <a:bodyPr/>
          <a:lstStyle/>
          <a:p>
            <a:pPr>
              <a:defRPr/>
            </a:pPr>
            <a:fld id="{FD1E7C88-2508-4334-88E3-9D5DA88BCF9A}" type="slidenum">
              <a:rPr lang="en-GB" smtClean="0"/>
              <a:pPr>
                <a:defRPr/>
              </a:pPr>
              <a:t>31</a:t>
            </a:fld>
            <a:endParaRPr lang="en-GB"/>
          </a:p>
        </p:txBody>
      </p:sp>
    </p:spTree>
    <p:extLst>
      <p:ext uri="{BB962C8B-B14F-4D97-AF65-F5344CB8AC3E}">
        <p14:creationId xmlns:p14="http://schemas.microsoft.com/office/powerpoint/2010/main" val="1218010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with person / people next to you. Feedback.</a:t>
            </a:r>
          </a:p>
        </p:txBody>
      </p:sp>
      <p:sp>
        <p:nvSpPr>
          <p:cNvPr id="4" name="Slide Number Placeholder 3"/>
          <p:cNvSpPr>
            <a:spLocks noGrp="1"/>
          </p:cNvSpPr>
          <p:nvPr>
            <p:ph type="sldNum" sz="quarter" idx="5"/>
          </p:nvPr>
        </p:nvSpPr>
        <p:spPr/>
        <p:txBody>
          <a:bodyPr/>
          <a:lstStyle/>
          <a:p>
            <a:pPr>
              <a:defRPr/>
            </a:pPr>
            <a:fld id="{FD1E7C88-2508-4334-88E3-9D5DA88BCF9A}" type="slidenum">
              <a:rPr lang="en-GB" smtClean="0"/>
              <a:pPr>
                <a:defRPr/>
              </a:pPr>
              <a:t>32</a:t>
            </a:fld>
            <a:endParaRPr lang="en-GB"/>
          </a:p>
        </p:txBody>
      </p:sp>
    </p:spTree>
    <p:extLst>
      <p:ext uri="{BB962C8B-B14F-4D97-AF65-F5344CB8AC3E}">
        <p14:creationId xmlns:p14="http://schemas.microsoft.com/office/powerpoint/2010/main" val="17471320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with person / people next to you. Feedback.</a:t>
            </a:r>
          </a:p>
        </p:txBody>
      </p:sp>
      <p:sp>
        <p:nvSpPr>
          <p:cNvPr id="4" name="Slide Number Placeholder 3"/>
          <p:cNvSpPr>
            <a:spLocks noGrp="1"/>
          </p:cNvSpPr>
          <p:nvPr>
            <p:ph type="sldNum" sz="quarter" idx="5"/>
          </p:nvPr>
        </p:nvSpPr>
        <p:spPr/>
        <p:txBody>
          <a:bodyPr/>
          <a:lstStyle/>
          <a:p>
            <a:pPr>
              <a:defRPr/>
            </a:pPr>
            <a:fld id="{FD1E7C88-2508-4334-88E3-9D5DA88BCF9A}" type="slidenum">
              <a:rPr lang="en-GB" smtClean="0"/>
              <a:pPr>
                <a:defRPr/>
              </a:pPr>
              <a:t>33</a:t>
            </a:fld>
            <a:endParaRPr lang="en-GB"/>
          </a:p>
        </p:txBody>
      </p:sp>
    </p:spTree>
    <p:extLst>
      <p:ext uri="{BB962C8B-B14F-4D97-AF65-F5344CB8AC3E}">
        <p14:creationId xmlns:p14="http://schemas.microsoft.com/office/powerpoint/2010/main" val="8476194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with person / people next to you. Feedback.</a:t>
            </a:r>
          </a:p>
        </p:txBody>
      </p:sp>
      <p:sp>
        <p:nvSpPr>
          <p:cNvPr id="4" name="Slide Number Placeholder 3"/>
          <p:cNvSpPr>
            <a:spLocks noGrp="1"/>
          </p:cNvSpPr>
          <p:nvPr>
            <p:ph type="sldNum" sz="quarter" idx="5"/>
          </p:nvPr>
        </p:nvSpPr>
        <p:spPr/>
        <p:txBody>
          <a:bodyPr/>
          <a:lstStyle/>
          <a:p>
            <a:pPr>
              <a:defRPr/>
            </a:pPr>
            <a:fld id="{FD1E7C88-2508-4334-88E3-9D5DA88BCF9A}" type="slidenum">
              <a:rPr lang="en-GB" smtClean="0"/>
              <a:pPr>
                <a:defRPr/>
              </a:pPr>
              <a:t>34</a:t>
            </a:fld>
            <a:endParaRPr lang="en-GB"/>
          </a:p>
        </p:txBody>
      </p:sp>
    </p:spTree>
    <p:extLst>
      <p:ext uri="{BB962C8B-B14F-4D97-AF65-F5344CB8AC3E}">
        <p14:creationId xmlns:p14="http://schemas.microsoft.com/office/powerpoint/2010/main" val="20770989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FD1E7C88-2508-4334-88E3-9D5DA88BCF9A}" type="slidenum">
              <a:rPr lang="en-GB" smtClean="0"/>
              <a:pPr>
                <a:defRPr/>
              </a:pPr>
              <a:t>36</a:t>
            </a:fld>
            <a:endParaRPr lang="en-GB"/>
          </a:p>
        </p:txBody>
      </p:sp>
    </p:spTree>
    <p:extLst>
      <p:ext uri="{BB962C8B-B14F-4D97-AF65-F5344CB8AC3E}">
        <p14:creationId xmlns:p14="http://schemas.microsoft.com/office/powerpoint/2010/main" val="26261895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Font typeface="Arial" panose="020B0604020202020204" pitchFamily="34" charset="0"/>
              <a:buNone/>
            </a:pPr>
            <a:r>
              <a:rPr lang="en-GB" sz="1200" dirty="0">
                <a:latin typeface="Arial" panose="020B0604020202020204" pitchFamily="34" charset="0"/>
                <a:cs typeface="Arial" panose="020B0604020202020204" pitchFamily="34" charset="0"/>
              </a:rPr>
              <a:t>Chews </a:t>
            </a:r>
          </a:p>
          <a:p>
            <a:pPr lvl="1">
              <a:buFont typeface="Arial" panose="020B0604020202020204" pitchFamily="34" charset="0"/>
              <a:buChar char="•"/>
            </a:pPr>
            <a:r>
              <a:rPr lang="en-GB" sz="1200" dirty="0">
                <a:latin typeface="Arial" panose="020B0604020202020204" pitchFamily="34" charset="0"/>
                <a:cs typeface="Arial" panose="020B0604020202020204" pitchFamily="34" charset="0"/>
              </a:rPr>
              <a:t>Provides short term targeted intervention through counselling, direct support, group work and telephone support calls</a:t>
            </a:r>
          </a:p>
          <a:p>
            <a:pPr lvl="1">
              <a:buFont typeface="Arial" panose="020B0604020202020204" pitchFamily="34" charset="0"/>
              <a:buChar char="•"/>
            </a:pPr>
            <a:r>
              <a:rPr lang="en-GB" sz="1200" dirty="0">
                <a:latin typeface="Arial" panose="020B0604020202020204" pitchFamily="34" charset="0"/>
                <a:cs typeface="Arial" panose="020B0604020202020204" pitchFamily="34" charset="0"/>
              </a:rPr>
              <a:t>Children need to be aged 5-17</a:t>
            </a:r>
          </a:p>
          <a:p>
            <a:pPr lvl="1">
              <a:buFont typeface="Arial" panose="020B0604020202020204" pitchFamily="34" charset="0"/>
              <a:buChar char="•"/>
            </a:pPr>
            <a:r>
              <a:rPr lang="en-GB" sz="1200" dirty="0">
                <a:latin typeface="Arial" panose="020B0604020202020204" pitchFamily="34" charset="0"/>
                <a:cs typeface="Arial" panose="020B0604020202020204" pitchFamily="34" charset="0"/>
              </a:rPr>
              <a:t>Have a GP in Kirklees</a:t>
            </a:r>
          </a:p>
          <a:p>
            <a:pPr lvl="1">
              <a:buFont typeface="Arial" panose="020B0604020202020204" pitchFamily="34" charset="0"/>
              <a:buChar char="•"/>
            </a:pPr>
            <a:r>
              <a:rPr lang="en-GB" sz="1200" dirty="0">
                <a:latin typeface="Arial" panose="020B0604020202020204" pitchFamily="34" charset="0"/>
                <a:cs typeface="Arial" panose="020B0604020202020204" pitchFamily="34" charset="0"/>
              </a:rPr>
              <a:t>Have emotional and mental health issues which are impacting their daily functioning</a:t>
            </a:r>
          </a:p>
          <a:p>
            <a:pPr lvl="1">
              <a:buFont typeface="Arial" panose="020B0604020202020204" pitchFamily="34" charset="0"/>
              <a:buChar char="•"/>
            </a:pPr>
            <a:r>
              <a:rPr lang="en-GB" sz="1200" dirty="0">
                <a:latin typeface="Arial" panose="020B0604020202020204" pitchFamily="34" charset="0"/>
                <a:cs typeface="Arial" panose="020B0604020202020204" pitchFamily="34" charset="0"/>
              </a:rPr>
              <a:t>Are ready and willing to engage in support</a:t>
            </a:r>
          </a:p>
          <a:p>
            <a:pPr lvl="1">
              <a:buFont typeface="Arial" panose="020B0604020202020204" pitchFamily="34" charset="0"/>
              <a:buChar char="•"/>
            </a:pPr>
            <a:r>
              <a:rPr lang="en-GB" sz="1200" dirty="0">
                <a:latin typeface="Arial" panose="020B0604020202020204" pitchFamily="34" charset="0"/>
                <a:cs typeface="Arial" panose="020B0604020202020204" pitchFamily="34" charset="0"/>
              </a:rPr>
              <a:t>Not already engaged in other support through schools, school nurses or other services</a:t>
            </a:r>
          </a:p>
          <a:p>
            <a:endParaRPr lang="en-GB" dirty="0"/>
          </a:p>
        </p:txBody>
      </p:sp>
      <p:sp>
        <p:nvSpPr>
          <p:cNvPr id="4" name="Slide Number Placeholder 3"/>
          <p:cNvSpPr>
            <a:spLocks noGrp="1"/>
          </p:cNvSpPr>
          <p:nvPr>
            <p:ph type="sldNum" sz="quarter" idx="5"/>
          </p:nvPr>
        </p:nvSpPr>
        <p:spPr/>
        <p:txBody>
          <a:bodyPr/>
          <a:lstStyle/>
          <a:p>
            <a:pPr>
              <a:defRPr/>
            </a:pPr>
            <a:fld id="{FD1E7C88-2508-4334-88E3-9D5DA88BCF9A}" type="slidenum">
              <a:rPr lang="en-GB" smtClean="0"/>
              <a:pPr>
                <a:defRPr/>
              </a:pPr>
              <a:t>38</a:t>
            </a:fld>
            <a:endParaRPr lang="en-GB"/>
          </a:p>
        </p:txBody>
      </p:sp>
    </p:spTree>
    <p:extLst>
      <p:ext uri="{BB962C8B-B14F-4D97-AF65-F5344CB8AC3E}">
        <p14:creationId xmlns:p14="http://schemas.microsoft.com/office/powerpoint/2010/main" val="40434714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6438" y="760413"/>
            <a:ext cx="5322887" cy="3992562"/>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1E7C88-2508-4334-88E3-9D5DA88BCF9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10736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41BD93D-16C3-441E-891B-888B3C565847}" type="slidenum">
              <a:rPr lang="en-GB" smtClean="0"/>
              <a:pPr/>
              <a:t>40</a:t>
            </a:fld>
            <a:endParaRPr lang="en-GB"/>
          </a:p>
        </p:txBody>
      </p:sp>
    </p:spTree>
    <p:extLst>
      <p:ext uri="{BB962C8B-B14F-4D97-AF65-F5344CB8AC3E}">
        <p14:creationId xmlns:p14="http://schemas.microsoft.com/office/powerpoint/2010/main" val="1442502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with person / people next to you. Feedback.</a:t>
            </a:r>
          </a:p>
        </p:txBody>
      </p:sp>
      <p:sp>
        <p:nvSpPr>
          <p:cNvPr id="4" name="Slide Number Placeholder 3"/>
          <p:cNvSpPr>
            <a:spLocks noGrp="1"/>
          </p:cNvSpPr>
          <p:nvPr>
            <p:ph type="sldNum" sz="quarter" idx="5"/>
          </p:nvPr>
        </p:nvSpPr>
        <p:spPr/>
        <p:txBody>
          <a:bodyPr/>
          <a:lstStyle/>
          <a:p>
            <a:pPr>
              <a:defRPr/>
            </a:pPr>
            <a:fld id="{FD1E7C88-2508-4334-88E3-9D5DA88BCF9A}" type="slidenum">
              <a:rPr lang="en-GB" smtClean="0"/>
              <a:pPr>
                <a:defRPr/>
              </a:pPr>
              <a:t>5</a:t>
            </a:fld>
            <a:endParaRPr lang="en-GB"/>
          </a:p>
        </p:txBody>
      </p:sp>
    </p:spTree>
    <p:extLst>
      <p:ext uri="{BB962C8B-B14F-4D97-AF65-F5344CB8AC3E}">
        <p14:creationId xmlns:p14="http://schemas.microsoft.com/office/powerpoint/2010/main" val="22464352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41BD93D-16C3-441E-891B-888B3C565847}" type="slidenum">
              <a:rPr lang="en-GB" smtClean="0"/>
              <a:pPr/>
              <a:t>41</a:t>
            </a:fld>
            <a:endParaRPr lang="en-GB"/>
          </a:p>
        </p:txBody>
      </p:sp>
    </p:spTree>
    <p:extLst>
      <p:ext uri="{BB962C8B-B14F-4D97-AF65-F5344CB8AC3E}">
        <p14:creationId xmlns:p14="http://schemas.microsoft.com/office/powerpoint/2010/main" val="27078285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a:t>
            </a:r>
            <a:r>
              <a:rPr lang="en-GB" baseline="0" dirty="0"/>
              <a:t> apps</a:t>
            </a:r>
          </a:p>
          <a:p>
            <a:r>
              <a:rPr lang="en-GB" sz="1200" b="1" i="0" kern="1200" dirty="0">
                <a:solidFill>
                  <a:schemeClr val="tx1"/>
                </a:solidFill>
                <a:effectLst/>
                <a:latin typeface="Arial" pitchFamily="100" charset="0"/>
                <a:ea typeface="ＭＳ Ｐゴシック" pitchFamily="100" charset="-128"/>
                <a:cs typeface="ＭＳ Ｐゴシック" pitchFamily="100" charset="-128"/>
              </a:rPr>
              <a:t>Kooth</a:t>
            </a:r>
            <a:r>
              <a:rPr lang="en-GB" sz="1200" b="0" i="0" kern="1200" dirty="0">
                <a:solidFill>
                  <a:schemeClr val="tx1"/>
                </a:solidFill>
                <a:effectLst/>
                <a:latin typeface="Arial" pitchFamily="100" charset="0"/>
                <a:ea typeface="ＭＳ Ｐゴシック" pitchFamily="100" charset="-128"/>
                <a:cs typeface="ＭＳ Ｐゴシック" pitchFamily="100" charset="-128"/>
              </a:rPr>
              <a:t> is anonymous and free at the point of use. </a:t>
            </a:r>
            <a:r>
              <a:rPr lang="en-GB" sz="1200" b="1" i="0" kern="1200" dirty="0">
                <a:solidFill>
                  <a:schemeClr val="tx1"/>
                </a:solidFill>
                <a:effectLst/>
                <a:latin typeface="Arial" pitchFamily="100" charset="0"/>
                <a:ea typeface="ＭＳ Ｐゴシック" pitchFamily="100" charset="-128"/>
                <a:cs typeface="ＭＳ Ｐゴシック" pitchFamily="100" charset="-128"/>
              </a:rPr>
              <a:t>Online</a:t>
            </a:r>
            <a:r>
              <a:rPr lang="en-GB" sz="1200" b="0" i="0" kern="1200" dirty="0">
                <a:solidFill>
                  <a:schemeClr val="tx1"/>
                </a:solidFill>
                <a:effectLst/>
                <a:latin typeface="Arial" pitchFamily="100" charset="0"/>
                <a:ea typeface="ＭＳ Ｐゴシック" pitchFamily="100" charset="-128"/>
                <a:cs typeface="ＭＳ Ｐゴシック" pitchFamily="100" charset="-128"/>
              </a:rPr>
              <a:t> counselling is available to users through instant chat messaging from mid-day until 10pm on weekdays and from 6pm until 10pm at weekends. </a:t>
            </a:r>
          </a:p>
          <a:p>
            <a:r>
              <a:rPr lang="en-GB" sz="1200" b="1" i="0" kern="1200" dirty="0" err="1">
                <a:solidFill>
                  <a:schemeClr val="tx1"/>
                </a:solidFill>
                <a:effectLst/>
                <a:latin typeface="Arial" pitchFamily="100" charset="0"/>
                <a:ea typeface="ＭＳ Ｐゴシック" pitchFamily="100" charset="-128"/>
                <a:cs typeface="ＭＳ Ｐゴシック" pitchFamily="100" charset="-128"/>
              </a:rPr>
              <a:t>MindShift</a:t>
            </a:r>
            <a:r>
              <a:rPr lang="en-GB" sz="1200" b="1" i="0" kern="1200" dirty="0">
                <a:solidFill>
                  <a:schemeClr val="tx1"/>
                </a:solidFill>
                <a:effectLst/>
                <a:latin typeface="Arial" pitchFamily="100" charset="0"/>
                <a:ea typeface="ＭＳ Ｐゴシック" pitchFamily="100" charset="-128"/>
                <a:cs typeface="ＭＳ Ｐゴシック" pitchFamily="100" charset="-128"/>
              </a:rPr>
              <a:t> app -</a:t>
            </a:r>
            <a:r>
              <a:rPr lang="en-GB" sz="1200" b="0" i="0" kern="1200" dirty="0">
                <a:solidFill>
                  <a:schemeClr val="tx1"/>
                </a:solidFill>
                <a:effectLst/>
                <a:latin typeface="Arial" pitchFamily="100" charset="0"/>
                <a:ea typeface="ＭＳ Ｐゴシック" pitchFamily="100" charset="-128"/>
                <a:cs typeface="ＭＳ Ｐゴシック" pitchFamily="100" charset="-128"/>
              </a:rPr>
              <a:t> helps young adults cope with anxiety, by acting as a portable coach that guides users through challenging situations.</a:t>
            </a:r>
            <a:r>
              <a:rPr lang="en-GB" sz="1200" b="0" i="0" kern="1200" baseline="0" dirty="0">
                <a:solidFill>
                  <a:schemeClr val="tx1"/>
                </a:solidFill>
                <a:effectLst/>
                <a:latin typeface="Arial" pitchFamily="100" charset="0"/>
                <a:ea typeface="ＭＳ Ｐゴシック" pitchFamily="100" charset="-128"/>
                <a:cs typeface="ＭＳ Ｐゴシック" pitchFamily="100" charset="-128"/>
              </a:rPr>
              <a:t> T</a:t>
            </a:r>
            <a:r>
              <a:rPr lang="en-GB" sz="1200" b="0" i="0" kern="1200" dirty="0">
                <a:solidFill>
                  <a:schemeClr val="tx1"/>
                </a:solidFill>
                <a:effectLst/>
                <a:latin typeface="Arial" pitchFamily="100" charset="0"/>
                <a:ea typeface="ＭＳ Ｐゴシック" pitchFamily="100" charset="-128"/>
                <a:cs typeface="ＭＳ Ｐゴシック" pitchFamily="100" charset="-128"/>
              </a:rPr>
              <a:t>his app teaches users how to relax and helps them identify active steps to directly face and take charge of their anxiety. </a:t>
            </a:r>
          </a:p>
          <a:p>
            <a:r>
              <a:rPr lang="en-GB" sz="1200" b="1" i="0" kern="1200" dirty="0">
                <a:solidFill>
                  <a:schemeClr val="tx1"/>
                </a:solidFill>
                <a:effectLst/>
                <a:latin typeface="Arial" pitchFamily="100" charset="0"/>
                <a:ea typeface="ＭＳ Ｐゴシック" pitchFamily="100" charset="-128"/>
                <a:cs typeface="ＭＳ Ｐゴシック" pitchFamily="100" charset="-128"/>
              </a:rPr>
              <a:t>Headspace</a:t>
            </a:r>
            <a:r>
              <a:rPr lang="en-GB" sz="1200" b="1" i="0" kern="1200" baseline="0" dirty="0">
                <a:solidFill>
                  <a:schemeClr val="tx1"/>
                </a:solidFill>
                <a:effectLst/>
                <a:latin typeface="Arial" pitchFamily="100" charset="0"/>
                <a:ea typeface="ＭＳ Ｐゴシック" pitchFamily="100" charset="-128"/>
                <a:cs typeface="ＭＳ Ｐゴシック" pitchFamily="100" charset="-128"/>
              </a:rPr>
              <a:t> - </a:t>
            </a:r>
            <a:r>
              <a:rPr lang="en-GB" sz="1200" b="1" i="0" kern="1200" dirty="0">
                <a:solidFill>
                  <a:schemeClr val="tx1"/>
                </a:solidFill>
                <a:effectLst/>
                <a:latin typeface="Arial" pitchFamily="100" charset="0"/>
                <a:ea typeface="ＭＳ Ｐゴシック" pitchFamily="100" charset="-128"/>
                <a:cs typeface="ＭＳ Ｐゴシック" pitchFamily="100" charset="-128"/>
              </a:rPr>
              <a:t> </a:t>
            </a:r>
            <a:r>
              <a:rPr lang="en-GB" sz="1200" b="0" i="0" kern="1200" dirty="0">
                <a:solidFill>
                  <a:schemeClr val="tx1"/>
                </a:solidFill>
                <a:effectLst/>
                <a:latin typeface="Arial" pitchFamily="100" charset="0"/>
                <a:ea typeface="ＭＳ Ｐゴシック" pitchFamily="100" charset="-128"/>
                <a:cs typeface="ＭＳ Ｐゴシック" pitchFamily="100" charset="-128"/>
              </a:rPr>
              <a:t>Guided Meditations and Mindfulness takes a calm, relaxed approach to bringing calm relaxation into the lives of adults and kids. Headspace app, aims to keep children “calm and focused” through short meditation exercises.</a:t>
            </a:r>
          </a:p>
          <a:p>
            <a:r>
              <a:rPr lang="en-GB" sz="1200" b="1" i="0" kern="1200" dirty="0">
                <a:solidFill>
                  <a:schemeClr val="tx1"/>
                </a:solidFill>
                <a:effectLst/>
                <a:latin typeface="Arial" pitchFamily="100" charset="0"/>
                <a:ea typeface="ＭＳ Ｐゴシック" pitchFamily="100" charset="-128"/>
                <a:cs typeface="ＭＳ Ｐゴシック" pitchFamily="100" charset="-128"/>
              </a:rPr>
              <a:t>Calm</a:t>
            </a:r>
            <a:r>
              <a:rPr lang="en-GB" sz="1200" b="0" i="0" kern="1200" dirty="0">
                <a:solidFill>
                  <a:schemeClr val="tx1"/>
                </a:solidFill>
                <a:effectLst/>
                <a:latin typeface="Arial" pitchFamily="100" charset="0"/>
                <a:ea typeface="ＭＳ Ｐゴシック" pitchFamily="100" charset="-128"/>
                <a:cs typeface="ＭＳ Ｐゴシック" pitchFamily="100" charset="-128"/>
              </a:rPr>
              <a:t> - is the perfect meditation app for beginners, but also includes hundreds of programs for intermediate and advanced users. Guided meditation sessions are available in lengths of 3, 5, 10, 15, 20 or 25 minutes so you can choose the perfect length to fit with your schedule.</a:t>
            </a:r>
          </a:p>
          <a:p>
            <a:r>
              <a:rPr lang="en-GB" b="1" dirty="0"/>
              <a:t>My</a:t>
            </a:r>
            <a:r>
              <a:rPr lang="en-GB" b="1" baseline="0" dirty="0"/>
              <a:t> Life </a:t>
            </a:r>
            <a:r>
              <a:rPr lang="en-GB" b="1" dirty="0"/>
              <a:t>–</a:t>
            </a:r>
            <a:r>
              <a:rPr lang="en-GB" b="0" baseline="0" dirty="0"/>
              <a:t> Check in with how your feeling and try short guided meditations and mindfulness activities, tuned to your emotions. </a:t>
            </a:r>
            <a:endParaRPr lang="en-GB" b="1" dirty="0"/>
          </a:p>
          <a:p>
            <a:r>
              <a:rPr lang="en-GB" b="1" dirty="0"/>
              <a:t>Catch It App </a:t>
            </a:r>
            <a:r>
              <a:rPr lang="en-GB" dirty="0"/>
              <a:t>– Teaches you</a:t>
            </a:r>
            <a:r>
              <a:rPr lang="en-GB" baseline="0" dirty="0"/>
              <a:t> how to look at problems in a different way turns negative thoughts into positive ones and improve your mental wellbeing. </a:t>
            </a:r>
            <a:r>
              <a:rPr lang="en-GB" dirty="0"/>
              <a:t> </a:t>
            </a:r>
          </a:p>
          <a:p>
            <a:r>
              <a:rPr lang="en-GB" dirty="0"/>
              <a:t>The worry tree –</a:t>
            </a:r>
          </a:p>
          <a:p>
            <a:r>
              <a:rPr lang="en-GB" dirty="0"/>
              <a:t>Chill Panda</a:t>
            </a:r>
          </a:p>
          <a:p>
            <a:r>
              <a:rPr lang="en-GB" dirty="0" err="1"/>
              <a:t>Meetwo</a:t>
            </a:r>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0FEF5109-8306-4597-B0DD-93B11DED0E14}" type="slidenum">
              <a:rPr lang="en-GB" smtClean="0"/>
              <a:t>43</a:t>
            </a:fld>
            <a:endParaRPr lang="en-GB"/>
          </a:p>
        </p:txBody>
      </p:sp>
    </p:spTree>
    <p:extLst>
      <p:ext uri="{BB962C8B-B14F-4D97-AF65-F5344CB8AC3E}">
        <p14:creationId xmlns:p14="http://schemas.microsoft.com/office/powerpoint/2010/main" val="12266784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20750" rtl="0" eaLnBrk="1" fontAlgn="base" latinLnBrk="0" hangingPunct="1">
              <a:lnSpc>
                <a:spcPct val="100000"/>
              </a:lnSpc>
              <a:spcBef>
                <a:spcPct val="0"/>
              </a:spcBef>
              <a:spcAft>
                <a:spcPct val="0"/>
              </a:spcAft>
              <a:buClrTx/>
              <a:buSzTx/>
              <a:buFontTx/>
              <a:buNone/>
              <a:tabLst/>
              <a:defRPr/>
            </a:pPr>
            <a:fld id="{FD1E7C88-2508-4334-88E3-9D5DA88BCF9A}" type="slidenum">
              <a:rPr kumimoji="0" lang="en-GB" sz="1200" b="1" i="0" u="none" strike="noStrike" kern="1200" cap="none" spc="0" normalizeH="0" baseline="0" noProof="0" smtClean="0">
                <a:ln>
                  <a:noFill/>
                </a:ln>
                <a:solidFill>
                  <a:srgbClr val="000000"/>
                </a:solidFill>
                <a:effectLst/>
                <a:uLnTx/>
                <a:uFillTx/>
                <a:latin typeface="Tahoma" charset="0"/>
                <a:ea typeface="+mn-ea"/>
                <a:cs typeface="+mn-cs"/>
              </a:rPr>
              <a:pPr marL="0" marR="0" lvl="0" indent="0" algn="r" defTabSz="920750" rtl="0" eaLnBrk="1" fontAlgn="base" latinLnBrk="0" hangingPunct="1">
                <a:lnSpc>
                  <a:spcPct val="100000"/>
                </a:lnSpc>
                <a:spcBef>
                  <a:spcPct val="0"/>
                </a:spcBef>
                <a:spcAft>
                  <a:spcPct val="0"/>
                </a:spcAft>
                <a:buClrTx/>
                <a:buSzTx/>
                <a:buFontTx/>
                <a:buNone/>
                <a:tabLst/>
                <a:defRPr/>
              </a:pPr>
              <a:t>44</a:t>
            </a:fld>
            <a:endParaRPr kumimoji="0" lang="en-GB" sz="1200" b="1" i="0" u="none" strike="noStrike" kern="1200" cap="none" spc="0" normalizeH="0" baseline="0" noProof="0">
              <a:ln>
                <a:noFill/>
              </a:ln>
              <a:solidFill>
                <a:srgbClr val="000000"/>
              </a:solidFill>
              <a:effectLst/>
              <a:uLnTx/>
              <a:uFillTx/>
              <a:latin typeface="Tahoma" charset="0"/>
              <a:ea typeface="+mn-ea"/>
              <a:cs typeface="+mn-cs"/>
            </a:endParaRPr>
          </a:p>
        </p:txBody>
      </p:sp>
    </p:spTree>
    <p:extLst>
      <p:ext uri="{BB962C8B-B14F-4D97-AF65-F5344CB8AC3E}">
        <p14:creationId xmlns:p14="http://schemas.microsoft.com/office/powerpoint/2010/main" val="2271937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Watch Video </a:t>
            </a:r>
          </a:p>
          <a:p>
            <a:r>
              <a:rPr lang="en-GB" dirty="0">
                <a:hlinkClick r:id="rId3"/>
              </a:rPr>
              <a:t>https://www.youtube.com/watch?v=DxIDKZHW3-E</a:t>
            </a:r>
            <a:r>
              <a:rPr lang="en-GB" dirty="0"/>
              <a:t>   </a:t>
            </a:r>
          </a:p>
        </p:txBody>
      </p:sp>
      <p:sp>
        <p:nvSpPr>
          <p:cNvPr id="4" name="Slide Number Placeholder 3"/>
          <p:cNvSpPr>
            <a:spLocks noGrp="1"/>
          </p:cNvSpPr>
          <p:nvPr>
            <p:ph type="sldNum" sz="quarter" idx="5"/>
          </p:nvPr>
        </p:nvSpPr>
        <p:spPr/>
        <p:txBody>
          <a:bodyPr/>
          <a:lstStyle/>
          <a:p>
            <a:pPr>
              <a:defRPr/>
            </a:pPr>
            <a:fld id="{FD1E7C88-2508-4334-88E3-9D5DA88BCF9A}" type="slidenum">
              <a:rPr lang="en-GB" smtClean="0"/>
              <a:pPr>
                <a:defRPr/>
              </a:pPr>
              <a:t>7</a:t>
            </a:fld>
            <a:endParaRPr lang="en-GB"/>
          </a:p>
        </p:txBody>
      </p:sp>
    </p:spTree>
    <p:extLst>
      <p:ext uri="{BB962C8B-B14F-4D97-AF65-F5344CB8AC3E}">
        <p14:creationId xmlns:p14="http://schemas.microsoft.com/office/powerpoint/2010/main" val="1483221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Watch Video </a:t>
            </a:r>
          </a:p>
          <a:p>
            <a:r>
              <a:rPr lang="en-GB" dirty="0">
                <a:hlinkClick r:id="rId3"/>
              </a:rPr>
              <a:t>https://www.youtube.com/watch?v=DxIDKZHW3-E</a:t>
            </a:r>
            <a:r>
              <a:rPr lang="en-GB" dirty="0"/>
              <a:t>   </a:t>
            </a:r>
          </a:p>
        </p:txBody>
      </p:sp>
      <p:sp>
        <p:nvSpPr>
          <p:cNvPr id="4" name="Slide Number Placeholder 3"/>
          <p:cNvSpPr>
            <a:spLocks noGrp="1"/>
          </p:cNvSpPr>
          <p:nvPr>
            <p:ph type="sldNum" sz="quarter" idx="5"/>
          </p:nvPr>
        </p:nvSpPr>
        <p:spPr/>
        <p:txBody>
          <a:bodyPr/>
          <a:lstStyle/>
          <a:p>
            <a:pPr>
              <a:defRPr/>
            </a:pPr>
            <a:fld id="{FD1E7C88-2508-4334-88E3-9D5DA88BCF9A}" type="slidenum">
              <a:rPr lang="en-GB" smtClean="0"/>
              <a:pPr>
                <a:defRPr/>
              </a:pPr>
              <a:t>8</a:t>
            </a:fld>
            <a:endParaRPr lang="en-GB"/>
          </a:p>
        </p:txBody>
      </p:sp>
    </p:spTree>
    <p:extLst>
      <p:ext uri="{BB962C8B-B14F-4D97-AF65-F5344CB8AC3E}">
        <p14:creationId xmlns:p14="http://schemas.microsoft.com/office/powerpoint/2010/main" val="13663623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FD1E7C88-2508-4334-88E3-9D5DA88BCF9A}" type="slidenum">
              <a:rPr lang="en-GB" smtClean="0"/>
              <a:pPr>
                <a:defRPr/>
              </a:pPr>
              <a:t>10</a:t>
            </a:fld>
            <a:endParaRPr lang="en-GB"/>
          </a:p>
        </p:txBody>
      </p:sp>
    </p:spTree>
    <p:extLst>
      <p:ext uri="{BB962C8B-B14F-4D97-AF65-F5344CB8AC3E}">
        <p14:creationId xmlns:p14="http://schemas.microsoft.com/office/powerpoint/2010/main" val="8890990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20750" rtl="0" eaLnBrk="1" fontAlgn="base" latinLnBrk="0" hangingPunct="1">
              <a:lnSpc>
                <a:spcPct val="100000"/>
              </a:lnSpc>
              <a:spcBef>
                <a:spcPct val="0"/>
              </a:spcBef>
              <a:spcAft>
                <a:spcPct val="0"/>
              </a:spcAft>
              <a:buClrTx/>
              <a:buSzTx/>
              <a:buFontTx/>
              <a:buNone/>
              <a:tabLst/>
              <a:defRPr/>
            </a:pPr>
            <a:fld id="{FD1E7C88-2508-4334-88E3-9D5DA88BCF9A}" type="slidenum">
              <a:rPr kumimoji="0" lang="en-GB" sz="1200" b="1" i="0" u="none" strike="noStrike" kern="1200" cap="none" spc="0" normalizeH="0" baseline="0" noProof="0" smtClean="0">
                <a:ln>
                  <a:noFill/>
                </a:ln>
                <a:solidFill>
                  <a:srgbClr val="000000"/>
                </a:solidFill>
                <a:effectLst/>
                <a:uLnTx/>
                <a:uFillTx/>
                <a:latin typeface="Tahoma" charset="0"/>
                <a:ea typeface="+mn-ea"/>
                <a:cs typeface="+mn-cs"/>
              </a:rPr>
              <a:pPr marL="0" marR="0" lvl="0" indent="0" algn="r" defTabSz="920750" rtl="0" eaLnBrk="1" fontAlgn="base" latinLnBrk="0" hangingPunct="1">
                <a:lnSpc>
                  <a:spcPct val="100000"/>
                </a:lnSpc>
                <a:spcBef>
                  <a:spcPct val="0"/>
                </a:spcBef>
                <a:spcAft>
                  <a:spcPct val="0"/>
                </a:spcAft>
                <a:buClrTx/>
                <a:buSzTx/>
                <a:buFontTx/>
                <a:buNone/>
                <a:tabLst/>
                <a:defRPr/>
              </a:pPr>
              <a:t>11</a:t>
            </a:fld>
            <a:endParaRPr kumimoji="0" lang="en-GB" sz="1200" b="1" i="0" u="none" strike="noStrike" kern="1200" cap="none" spc="0" normalizeH="0" baseline="0" noProof="0">
              <a:ln>
                <a:noFill/>
              </a:ln>
              <a:solidFill>
                <a:srgbClr val="000000"/>
              </a:solidFill>
              <a:effectLst/>
              <a:uLnTx/>
              <a:uFillTx/>
              <a:latin typeface="Tahoma" charset="0"/>
              <a:ea typeface="+mn-ea"/>
              <a:cs typeface="+mn-cs"/>
            </a:endParaRPr>
          </a:p>
        </p:txBody>
      </p:sp>
    </p:spTree>
    <p:extLst>
      <p:ext uri="{BB962C8B-B14F-4D97-AF65-F5344CB8AC3E}">
        <p14:creationId xmlns:p14="http://schemas.microsoft.com/office/powerpoint/2010/main" val="2050736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Understand ourselves, values, That’s we like ourselves</a:t>
            </a:r>
          </a:p>
          <a:p>
            <a:pPr marL="171450" indent="-171450">
              <a:buFont typeface="Arial" panose="020B0604020202020204" pitchFamily="34" charset="0"/>
              <a:buChar char="•"/>
            </a:pPr>
            <a:r>
              <a:rPr lang="en-GB" dirty="0"/>
              <a:t>How we fit in, to family – What do you think? Valuing Options </a:t>
            </a:r>
          </a:p>
          <a:p>
            <a:pPr marL="171450" indent="-171450">
              <a:buFont typeface="Arial" panose="020B0604020202020204" pitchFamily="34" charset="0"/>
              <a:buChar char="•"/>
            </a:pPr>
            <a:r>
              <a:rPr lang="en-GB" dirty="0"/>
              <a:t>If children feel out of control – need to feel included</a:t>
            </a:r>
          </a:p>
          <a:p>
            <a:pPr marL="171450" indent="-171450">
              <a:buFont typeface="Arial" panose="020B0604020202020204" pitchFamily="34" charset="0"/>
              <a:buChar char="•"/>
            </a:pPr>
            <a:r>
              <a:rPr lang="en-GB" dirty="0"/>
              <a:t>Need full attention – Being positive </a:t>
            </a:r>
          </a:p>
          <a:p>
            <a:pPr marL="171450" indent="-171450">
              <a:buFont typeface="Arial" panose="020B0604020202020204" pitchFamily="34" charset="0"/>
              <a:buChar char="•"/>
            </a:pPr>
            <a:r>
              <a:rPr lang="en-GB" dirty="0"/>
              <a:t>Be specific about what they are good at.</a:t>
            </a:r>
          </a:p>
          <a:p>
            <a:pPr marL="171450" indent="-171450">
              <a:buFont typeface="Arial" panose="020B0604020202020204" pitchFamily="34" charset="0"/>
              <a:buChar char="•"/>
            </a:pPr>
            <a:r>
              <a:rPr lang="en-GB" dirty="0"/>
              <a:t>Solve problem</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Normalize we all worry</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pPr marL="0" marR="0" lvl="0" indent="0" algn="r" defTabSz="920750" rtl="0" eaLnBrk="1" fontAlgn="base" latinLnBrk="0" hangingPunct="1">
              <a:lnSpc>
                <a:spcPct val="100000"/>
              </a:lnSpc>
              <a:spcBef>
                <a:spcPct val="0"/>
              </a:spcBef>
              <a:spcAft>
                <a:spcPct val="0"/>
              </a:spcAft>
              <a:buClrTx/>
              <a:buSzTx/>
              <a:buFontTx/>
              <a:buNone/>
              <a:tabLst/>
              <a:defRPr/>
            </a:pPr>
            <a:fld id="{FD1E7C88-2508-4334-88E3-9D5DA88BCF9A}" type="slidenum">
              <a:rPr kumimoji="0" lang="en-GB" sz="1200" b="1" i="0" u="none" strike="noStrike" kern="1200" cap="none" spc="0" normalizeH="0" baseline="0" noProof="0" smtClean="0">
                <a:ln>
                  <a:noFill/>
                </a:ln>
                <a:solidFill>
                  <a:srgbClr val="000000"/>
                </a:solidFill>
                <a:effectLst/>
                <a:uLnTx/>
                <a:uFillTx/>
                <a:latin typeface="Tahoma" charset="0"/>
                <a:ea typeface="+mn-ea"/>
                <a:cs typeface="+mn-cs"/>
              </a:rPr>
              <a:pPr marL="0" marR="0" lvl="0" indent="0" algn="r" defTabSz="920750" rtl="0" eaLnBrk="1" fontAlgn="base" latinLnBrk="0" hangingPunct="1">
                <a:lnSpc>
                  <a:spcPct val="100000"/>
                </a:lnSpc>
                <a:spcBef>
                  <a:spcPct val="0"/>
                </a:spcBef>
                <a:spcAft>
                  <a:spcPct val="0"/>
                </a:spcAft>
                <a:buClrTx/>
                <a:buSzTx/>
                <a:buFontTx/>
                <a:buNone/>
                <a:tabLst/>
                <a:defRPr/>
              </a:pPr>
              <a:t>12</a:t>
            </a:fld>
            <a:endParaRPr kumimoji="0" lang="en-GB" sz="1200" b="1" i="0" u="none" strike="noStrike" kern="1200" cap="none" spc="0" normalizeH="0" baseline="0" noProof="0">
              <a:ln>
                <a:noFill/>
              </a:ln>
              <a:solidFill>
                <a:srgbClr val="000000"/>
              </a:solidFill>
              <a:effectLst/>
              <a:uLnTx/>
              <a:uFillTx/>
              <a:latin typeface="Tahoma" charset="0"/>
              <a:ea typeface="+mn-ea"/>
              <a:cs typeface="+mn-cs"/>
            </a:endParaRPr>
          </a:p>
        </p:txBody>
      </p:sp>
    </p:spTree>
    <p:extLst>
      <p:ext uri="{BB962C8B-B14F-4D97-AF65-F5344CB8AC3E}">
        <p14:creationId xmlns:p14="http://schemas.microsoft.com/office/powerpoint/2010/main" val="10515501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FD1E7C88-2508-4334-88E3-9D5DA88BCF9A}" type="slidenum">
              <a:rPr lang="en-GB" smtClean="0"/>
              <a:pPr>
                <a:defRPr/>
              </a:pPr>
              <a:t>16</a:t>
            </a:fld>
            <a:endParaRPr lang="en-GB"/>
          </a:p>
        </p:txBody>
      </p:sp>
    </p:spTree>
    <p:extLst>
      <p:ext uri="{BB962C8B-B14F-4D97-AF65-F5344CB8AC3E}">
        <p14:creationId xmlns:p14="http://schemas.microsoft.com/office/powerpoint/2010/main" val="39955807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ADC3B8E-FBA9-4CF9-A9E8-4C7175A22061}" type="datetimeFigureOut">
              <a:rPr lang="en-GB" smtClean="0"/>
              <a:pPr/>
              <a:t>26/04/2023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8DE2958-266C-4518-8940-8C803B8C84FD}"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ADC3B8E-FBA9-4CF9-A9E8-4C7175A22061}" type="datetimeFigureOut">
              <a:rPr lang="en-GB" smtClean="0"/>
              <a:pPr/>
              <a:t>26/04/2023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8DE2958-266C-4518-8940-8C803B8C84FD}"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ADC3B8E-FBA9-4CF9-A9E8-4C7175A22061}" type="datetimeFigureOut">
              <a:rPr lang="en-GB" smtClean="0"/>
              <a:pPr/>
              <a:t>26/04/2023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8DE2958-266C-4518-8940-8C803B8C84FD}"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C1477-C047-46AF-A36E-46821B2CE59F}"/>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4F251B11-C078-4F83-B731-E179C9FDF5BC}"/>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409C402-4288-4A62-A0E1-A6BF0E2901AC}"/>
              </a:ext>
            </a:extLst>
          </p:cNvPr>
          <p:cNvSpPr>
            <a:spLocks noGrp="1"/>
          </p:cNvSpPr>
          <p:nvPr>
            <p:ph type="dt" sz="half" idx="10"/>
          </p:nvPr>
        </p:nvSpPr>
        <p:spPr/>
        <p:txBody>
          <a:bodyPr/>
          <a:lstStyle/>
          <a:p>
            <a:fld id="{BAD0035F-F6F7-416C-A9B2-0CB606798DC5}" type="datetimeFigureOut">
              <a:rPr lang="en-GB" smtClean="0"/>
              <a:t>26/04/2023</a:t>
            </a:fld>
            <a:endParaRPr lang="en-GB"/>
          </a:p>
        </p:txBody>
      </p:sp>
      <p:sp>
        <p:nvSpPr>
          <p:cNvPr id="5" name="Footer Placeholder 4">
            <a:extLst>
              <a:ext uri="{FF2B5EF4-FFF2-40B4-BE49-F238E27FC236}">
                <a16:creationId xmlns:a16="http://schemas.microsoft.com/office/drawing/2014/main" id="{AD123173-7797-4D5E-BBD3-76AC922D90A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39B160-B507-4138-B703-65330FFE42D8}"/>
              </a:ext>
            </a:extLst>
          </p:cNvPr>
          <p:cNvSpPr>
            <a:spLocks noGrp="1"/>
          </p:cNvSpPr>
          <p:nvPr>
            <p:ph type="sldNum" sz="quarter" idx="12"/>
          </p:nvPr>
        </p:nvSpPr>
        <p:spPr/>
        <p:txBody>
          <a:bodyPr/>
          <a:lstStyle/>
          <a:p>
            <a:fld id="{F3A272A5-04D2-4CBA-9420-86FB58EA8C63}" type="slidenum">
              <a:rPr lang="en-GB" smtClean="0"/>
              <a:t>‹#›</a:t>
            </a:fld>
            <a:endParaRPr lang="en-GB"/>
          </a:p>
        </p:txBody>
      </p:sp>
    </p:spTree>
    <p:extLst>
      <p:ext uri="{BB962C8B-B14F-4D97-AF65-F5344CB8AC3E}">
        <p14:creationId xmlns:p14="http://schemas.microsoft.com/office/powerpoint/2010/main" val="38023101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D785A-35FD-46F2-8B92-5E6045EBD7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975B1F1-E6D9-499D-A217-F5FE571E1FD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6FE3DA2-7405-41DE-80CA-17D9872BE6C1}"/>
              </a:ext>
            </a:extLst>
          </p:cNvPr>
          <p:cNvSpPr>
            <a:spLocks noGrp="1"/>
          </p:cNvSpPr>
          <p:nvPr>
            <p:ph type="dt" sz="half" idx="10"/>
          </p:nvPr>
        </p:nvSpPr>
        <p:spPr/>
        <p:txBody>
          <a:bodyPr/>
          <a:lstStyle/>
          <a:p>
            <a:fld id="{BAD0035F-F6F7-416C-A9B2-0CB606798DC5}" type="datetimeFigureOut">
              <a:rPr lang="en-GB" smtClean="0"/>
              <a:t>26/04/2023</a:t>
            </a:fld>
            <a:endParaRPr lang="en-GB"/>
          </a:p>
        </p:txBody>
      </p:sp>
      <p:sp>
        <p:nvSpPr>
          <p:cNvPr id="5" name="Footer Placeholder 4">
            <a:extLst>
              <a:ext uri="{FF2B5EF4-FFF2-40B4-BE49-F238E27FC236}">
                <a16:creationId xmlns:a16="http://schemas.microsoft.com/office/drawing/2014/main" id="{78EC9E73-A577-4A86-AB81-641515673C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67182C-88B8-466E-A87D-1CEFDBA463FF}"/>
              </a:ext>
            </a:extLst>
          </p:cNvPr>
          <p:cNvSpPr>
            <a:spLocks noGrp="1"/>
          </p:cNvSpPr>
          <p:nvPr>
            <p:ph type="sldNum" sz="quarter" idx="12"/>
          </p:nvPr>
        </p:nvSpPr>
        <p:spPr/>
        <p:txBody>
          <a:bodyPr/>
          <a:lstStyle/>
          <a:p>
            <a:fld id="{F3A272A5-04D2-4CBA-9420-86FB58EA8C63}" type="slidenum">
              <a:rPr lang="en-GB" smtClean="0"/>
              <a:t>‹#›</a:t>
            </a:fld>
            <a:endParaRPr lang="en-GB"/>
          </a:p>
        </p:txBody>
      </p:sp>
    </p:spTree>
    <p:extLst>
      <p:ext uri="{BB962C8B-B14F-4D97-AF65-F5344CB8AC3E}">
        <p14:creationId xmlns:p14="http://schemas.microsoft.com/office/powerpoint/2010/main" val="1587769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E3396-25A8-4C0B-9756-CE5D01772527}"/>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7FFCE01-8B30-493B-87E8-0D8A42484F69}"/>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895D530-B545-4FCF-AABF-C9FD9020A73A}"/>
              </a:ext>
            </a:extLst>
          </p:cNvPr>
          <p:cNvSpPr>
            <a:spLocks noGrp="1"/>
          </p:cNvSpPr>
          <p:nvPr>
            <p:ph type="dt" sz="half" idx="10"/>
          </p:nvPr>
        </p:nvSpPr>
        <p:spPr/>
        <p:txBody>
          <a:bodyPr/>
          <a:lstStyle/>
          <a:p>
            <a:fld id="{BAD0035F-F6F7-416C-A9B2-0CB606798DC5}" type="datetimeFigureOut">
              <a:rPr lang="en-GB" smtClean="0"/>
              <a:t>26/04/2023</a:t>
            </a:fld>
            <a:endParaRPr lang="en-GB"/>
          </a:p>
        </p:txBody>
      </p:sp>
      <p:sp>
        <p:nvSpPr>
          <p:cNvPr id="5" name="Footer Placeholder 4">
            <a:extLst>
              <a:ext uri="{FF2B5EF4-FFF2-40B4-BE49-F238E27FC236}">
                <a16:creationId xmlns:a16="http://schemas.microsoft.com/office/drawing/2014/main" id="{3CE8DCF7-FBA8-484C-849F-D2B92CB96A2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3EF0FC1-2C08-4B72-B0C6-EB03529227E8}"/>
              </a:ext>
            </a:extLst>
          </p:cNvPr>
          <p:cNvSpPr>
            <a:spLocks noGrp="1"/>
          </p:cNvSpPr>
          <p:nvPr>
            <p:ph type="sldNum" sz="quarter" idx="12"/>
          </p:nvPr>
        </p:nvSpPr>
        <p:spPr/>
        <p:txBody>
          <a:bodyPr/>
          <a:lstStyle/>
          <a:p>
            <a:fld id="{F3A272A5-04D2-4CBA-9420-86FB58EA8C63}" type="slidenum">
              <a:rPr lang="en-GB" smtClean="0"/>
              <a:t>‹#›</a:t>
            </a:fld>
            <a:endParaRPr lang="en-GB"/>
          </a:p>
        </p:txBody>
      </p:sp>
    </p:spTree>
    <p:extLst>
      <p:ext uri="{BB962C8B-B14F-4D97-AF65-F5344CB8AC3E}">
        <p14:creationId xmlns:p14="http://schemas.microsoft.com/office/powerpoint/2010/main" val="36400960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E0AE8-2BC9-472B-9EAA-98DBBA07B15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A726631-7F53-4F9D-96EA-038FC2BB7136}"/>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1B73F43-5E82-40E1-A058-9CE85A4A484D}"/>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5D1623E-9610-499C-AA65-C7977BF071A9}"/>
              </a:ext>
            </a:extLst>
          </p:cNvPr>
          <p:cNvSpPr>
            <a:spLocks noGrp="1"/>
          </p:cNvSpPr>
          <p:nvPr>
            <p:ph type="dt" sz="half" idx="10"/>
          </p:nvPr>
        </p:nvSpPr>
        <p:spPr/>
        <p:txBody>
          <a:bodyPr/>
          <a:lstStyle/>
          <a:p>
            <a:fld id="{BAD0035F-F6F7-416C-A9B2-0CB606798DC5}" type="datetimeFigureOut">
              <a:rPr lang="en-GB" smtClean="0"/>
              <a:t>26/04/2023</a:t>
            </a:fld>
            <a:endParaRPr lang="en-GB"/>
          </a:p>
        </p:txBody>
      </p:sp>
      <p:sp>
        <p:nvSpPr>
          <p:cNvPr id="6" name="Footer Placeholder 5">
            <a:extLst>
              <a:ext uri="{FF2B5EF4-FFF2-40B4-BE49-F238E27FC236}">
                <a16:creationId xmlns:a16="http://schemas.microsoft.com/office/drawing/2014/main" id="{2D43FCBB-5950-4513-9E8A-2EC2FEF6F73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A34A5C5-D070-4F26-A3E2-6FF92122BE06}"/>
              </a:ext>
            </a:extLst>
          </p:cNvPr>
          <p:cNvSpPr>
            <a:spLocks noGrp="1"/>
          </p:cNvSpPr>
          <p:nvPr>
            <p:ph type="sldNum" sz="quarter" idx="12"/>
          </p:nvPr>
        </p:nvSpPr>
        <p:spPr/>
        <p:txBody>
          <a:bodyPr/>
          <a:lstStyle/>
          <a:p>
            <a:fld id="{F3A272A5-04D2-4CBA-9420-86FB58EA8C63}" type="slidenum">
              <a:rPr lang="en-GB" smtClean="0"/>
              <a:t>‹#›</a:t>
            </a:fld>
            <a:endParaRPr lang="en-GB"/>
          </a:p>
        </p:txBody>
      </p:sp>
    </p:spTree>
    <p:extLst>
      <p:ext uri="{BB962C8B-B14F-4D97-AF65-F5344CB8AC3E}">
        <p14:creationId xmlns:p14="http://schemas.microsoft.com/office/powerpoint/2010/main" val="37218367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06DD6-3EC1-4FC0-9BA7-7D6E52005F33}"/>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50648D1-FD27-4B66-A75A-DE6B25D9B0A1}"/>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DCBAE324-5F6E-427F-8057-1D492BE179F6}"/>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245C098-4217-4C4E-B4EC-0FDF6D261CEE}"/>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FE44B5F5-B913-4C56-BE3D-05B016C747E5}"/>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4F34E5A-9934-4530-9019-219A376E75AE}"/>
              </a:ext>
            </a:extLst>
          </p:cNvPr>
          <p:cNvSpPr>
            <a:spLocks noGrp="1"/>
          </p:cNvSpPr>
          <p:nvPr>
            <p:ph type="dt" sz="half" idx="10"/>
          </p:nvPr>
        </p:nvSpPr>
        <p:spPr/>
        <p:txBody>
          <a:bodyPr/>
          <a:lstStyle/>
          <a:p>
            <a:fld id="{BAD0035F-F6F7-416C-A9B2-0CB606798DC5}" type="datetimeFigureOut">
              <a:rPr lang="en-GB" smtClean="0"/>
              <a:t>26/04/2023</a:t>
            </a:fld>
            <a:endParaRPr lang="en-GB"/>
          </a:p>
        </p:txBody>
      </p:sp>
      <p:sp>
        <p:nvSpPr>
          <p:cNvPr id="8" name="Footer Placeholder 7">
            <a:extLst>
              <a:ext uri="{FF2B5EF4-FFF2-40B4-BE49-F238E27FC236}">
                <a16:creationId xmlns:a16="http://schemas.microsoft.com/office/drawing/2014/main" id="{B2EB6547-BFF9-4E28-9D57-BE50D7BDB40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CD3F3F0-30EC-484F-AAA0-013210A89B5B}"/>
              </a:ext>
            </a:extLst>
          </p:cNvPr>
          <p:cNvSpPr>
            <a:spLocks noGrp="1"/>
          </p:cNvSpPr>
          <p:nvPr>
            <p:ph type="sldNum" sz="quarter" idx="12"/>
          </p:nvPr>
        </p:nvSpPr>
        <p:spPr/>
        <p:txBody>
          <a:bodyPr/>
          <a:lstStyle/>
          <a:p>
            <a:fld id="{F3A272A5-04D2-4CBA-9420-86FB58EA8C63}" type="slidenum">
              <a:rPr lang="en-GB" smtClean="0"/>
              <a:t>‹#›</a:t>
            </a:fld>
            <a:endParaRPr lang="en-GB"/>
          </a:p>
        </p:txBody>
      </p:sp>
    </p:spTree>
    <p:extLst>
      <p:ext uri="{BB962C8B-B14F-4D97-AF65-F5344CB8AC3E}">
        <p14:creationId xmlns:p14="http://schemas.microsoft.com/office/powerpoint/2010/main" val="32769740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B90DA-FA1B-45AC-BB2A-7D85F5C217A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08EFCEF-A091-4FA2-AFC9-DEB7304A9B8A}"/>
              </a:ext>
            </a:extLst>
          </p:cNvPr>
          <p:cNvSpPr>
            <a:spLocks noGrp="1"/>
          </p:cNvSpPr>
          <p:nvPr>
            <p:ph type="dt" sz="half" idx="10"/>
          </p:nvPr>
        </p:nvSpPr>
        <p:spPr/>
        <p:txBody>
          <a:bodyPr/>
          <a:lstStyle/>
          <a:p>
            <a:fld id="{BAD0035F-F6F7-416C-A9B2-0CB606798DC5}" type="datetimeFigureOut">
              <a:rPr lang="en-GB" smtClean="0"/>
              <a:t>26/04/2023</a:t>
            </a:fld>
            <a:endParaRPr lang="en-GB"/>
          </a:p>
        </p:txBody>
      </p:sp>
      <p:sp>
        <p:nvSpPr>
          <p:cNvPr id="4" name="Footer Placeholder 3">
            <a:extLst>
              <a:ext uri="{FF2B5EF4-FFF2-40B4-BE49-F238E27FC236}">
                <a16:creationId xmlns:a16="http://schemas.microsoft.com/office/drawing/2014/main" id="{04D3D87B-6E6E-4538-AF0E-97E360C7594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4FDB0E9-22D1-407F-8100-CC88533A6575}"/>
              </a:ext>
            </a:extLst>
          </p:cNvPr>
          <p:cNvSpPr>
            <a:spLocks noGrp="1"/>
          </p:cNvSpPr>
          <p:nvPr>
            <p:ph type="sldNum" sz="quarter" idx="12"/>
          </p:nvPr>
        </p:nvSpPr>
        <p:spPr/>
        <p:txBody>
          <a:bodyPr/>
          <a:lstStyle/>
          <a:p>
            <a:fld id="{F3A272A5-04D2-4CBA-9420-86FB58EA8C63}" type="slidenum">
              <a:rPr lang="en-GB" smtClean="0"/>
              <a:t>‹#›</a:t>
            </a:fld>
            <a:endParaRPr lang="en-GB"/>
          </a:p>
        </p:txBody>
      </p:sp>
    </p:spTree>
    <p:extLst>
      <p:ext uri="{BB962C8B-B14F-4D97-AF65-F5344CB8AC3E}">
        <p14:creationId xmlns:p14="http://schemas.microsoft.com/office/powerpoint/2010/main" val="12782059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CD552F-880A-4645-BF55-782C7CA6341F}"/>
              </a:ext>
            </a:extLst>
          </p:cNvPr>
          <p:cNvSpPr>
            <a:spLocks noGrp="1"/>
          </p:cNvSpPr>
          <p:nvPr>
            <p:ph type="dt" sz="half" idx="10"/>
          </p:nvPr>
        </p:nvSpPr>
        <p:spPr/>
        <p:txBody>
          <a:bodyPr/>
          <a:lstStyle/>
          <a:p>
            <a:fld id="{BAD0035F-F6F7-416C-A9B2-0CB606798DC5}" type="datetimeFigureOut">
              <a:rPr lang="en-GB" smtClean="0"/>
              <a:t>26/04/2023</a:t>
            </a:fld>
            <a:endParaRPr lang="en-GB"/>
          </a:p>
        </p:txBody>
      </p:sp>
      <p:sp>
        <p:nvSpPr>
          <p:cNvPr id="3" name="Footer Placeholder 2">
            <a:extLst>
              <a:ext uri="{FF2B5EF4-FFF2-40B4-BE49-F238E27FC236}">
                <a16:creationId xmlns:a16="http://schemas.microsoft.com/office/drawing/2014/main" id="{46B1D2B4-5FCD-48B5-A7D1-F39962F74DB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28443C6-D308-49BD-9341-78DD86E301AB}"/>
              </a:ext>
            </a:extLst>
          </p:cNvPr>
          <p:cNvSpPr>
            <a:spLocks noGrp="1"/>
          </p:cNvSpPr>
          <p:nvPr>
            <p:ph type="sldNum" sz="quarter" idx="12"/>
          </p:nvPr>
        </p:nvSpPr>
        <p:spPr/>
        <p:txBody>
          <a:bodyPr/>
          <a:lstStyle/>
          <a:p>
            <a:fld id="{F3A272A5-04D2-4CBA-9420-86FB58EA8C63}" type="slidenum">
              <a:rPr lang="en-GB" smtClean="0"/>
              <a:t>‹#›</a:t>
            </a:fld>
            <a:endParaRPr lang="en-GB"/>
          </a:p>
        </p:txBody>
      </p:sp>
    </p:spTree>
    <p:extLst>
      <p:ext uri="{BB962C8B-B14F-4D97-AF65-F5344CB8AC3E}">
        <p14:creationId xmlns:p14="http://schemas.microsoft.com/office/powerpoint/2010/main" val="18145473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FAAEF-64A9-4322-96E2-1353D3C74BC5}"/>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4545323-E285-49C5-BBF4-4D95EC452BCE}"/>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8A93CBD-7E70-49EC-B448-EDCB1C251ADE}"/>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B9EC08CC-D662-400D-A44C-EE0CCC40A050}"/>
              </a:ext>
            </a:extLst>
          </p:cNvPr>
          <p:cNvSpPr>
            <a:spLocks noGrp="1"/>
          </p:cNvSpPr>
          <p:nvPr>
            <p:ph type="dt" sz="half" idx="10"/>
          </p:nvPr>
        </p:nvSpPr>
        <p:spPr/>
        <p:txBody>
          <a:bodyPr/>
          <a:lstStyle/>
          <a:p>
            <a:fld id="{BAD0035F-F6F7-416C-A9B2-0CB606798DC5}" type="datetimeFigureOut">
              <a:rPr lang="en-GB" smtClean="0"/>
              <a:t>26/04/2023</a:t>
            </a:fld>
            <a:endParaRPr lang="en-GB"/>
          </a:p>
        </p:txBody>
      </p:sp>
      <p:sp>
        <p:nvSpPr>
          <p:cNvPr id="6" name="Footer Placeholder 5">
            <a:extLst>
              <a:ext uri="{FF2B5EF4-FFF2-40B4-BE49-F238E27FC236}">
                <a16:creationId xmlns:a16="http://schemas.microsoft.com/office/drawing/2014/main" id="{C7F2F007-50F7-49D0-8407-2A3ED3955A2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3C3C1F2-E8F7-4860-A23F-9817A02C3621}"/>
              </a:ext>
            </a:extLst>
          </p:cNvPr>
          <p:cNvSpPr>
            <a:spLocks noGrp="1"/>
          </p:cNvSpPr>
          <p:nvPr>
            <p:ph type="sldNum" sz="quarter" idx="12"/>
          </p:nvPr>
        </p:nvSpPr>
        <p:spPr/>
        <p:txBody>
          <a:bodyPr/>
          <a:lstStyle/>
          <a:p>
            <a:fld id="{F3A272A5-04D2-4CBA-9420-86FB58EA8C63}" type="slidenum">
              <a:rPr lang="en-GB" smtClean="0"/>
              <a:t>‹#›</a:t>
            </a:fld>
            <a:endParaRPr lang="en-GB"/>
          </a:p>
        </p:txBody>
      </p:sp>
    </p:spTree>
    <p:extLst>
      <p:ext uri="{BB962C8B-B14F-4D97-AF65-F5344CB8AC3E}">
        <p14:creationId xmlns:p14="http://schemas.microsoft.com/office/powerpoint/2010/main" val="4064077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ADC3B8E-FBA9-4CF9-A9E8-4C7175A22061}" type="datetimeFigureOut">
              <a:rPr lang="en-GB" smtClean="0"/>
              <a:pPr/>
              <a:t>26/04/2023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8DE2958-266C-4518-8940-8C803B8C84FD}" type="slidenum">
              <a:rPr lang="en-GB" smtClean="0"/>
              <a:pPr/>
              <a:t>‹#›</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7A3C5-11A9-4420-A9F4-5CE9BF86DCF1}"/>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23FB26-76DE-41A2-8AA0-946B3C695A88}"/>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3733D252-470D-4F93-8FC8-DCBCB9CC527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B9A9DB84-3F4E-451B-8D9D-084372A8520E}"/>
              </a:ext>
            </a:extLst>
          </p:cNvPr>
          <p:cNvSpPr>
            <a:spLocks noGrp="1"/>
          </p:cNvSpPr>
          <p:nvPr>
            <p:ph type="dt" sz="half" idx="10"/>
          </p:nvPr>
        </p:nvSpPr>
        <p:spPr/>
        <p:txBody>
          <a:bodyPr/>
          <a:lstStyle/>
          <a:p>
            <a:fld id="{BAD0035F-F6F7-416C-A9B2-0CB606798DC5}" type="datetimeFigureOut">
              <a:rPr lang="en-GB" smtClean="0"/>
              <a:t>26/04/2023</a:t>
            </a:fld>
            <a:endParaRPr lang="en-GB"/>
          </a:p>
        </p:txBody>
      </p:sp>
      <p:sp>
        <p:nvSpPr>
          <p:cNvPr id="6" name="Footer Placeholder 5">
            <a:extLst>
              <a:ext uri="{FF2B5EF4-FFF2-40B4-BE49-F238E27FC236}">
                <a16:creationId xmlns:a16="http://schemas.microsoft.com/office/drawing/2014/main" id="{C68D9A3D-D79A-4E9A-8BEE-37859CF8FEB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3C02041-6496-4BA4-9FF4-395CABBBBE36}"/>
              </a:ext>
            </a:extLst>
          </p:cNvPr>
          <p:cNvSpPr>
            <a:spLocks noGrp="1"/>
          </p:cNvSpPr>
          <p:nvPr>
            <p:ph type="sldNum" sz="quarter" idx="12"/>
          </p:nvPr>
        </p:nvSpPr>
        <p:spPr/>
        <p:txBody>
          <a:bodyPr/>
          <a:lstStyle/>
          <a:p>
            <a:fld id="{F3A272A5-04D2-4CBA-9420-86FB58EA8C63}" type="slidenum">
              <a:rPr lang="en-GB" smtClean="0"/>
              <a:t>‹#›</a:t>
            </a:fld>
            <a:endParaRPr lang="en-GB"/>
          </a:p>
        </p:txBody>
      </p:sp>
    </p:spTree>
    <p:extLst>
      <p:ext uri="{BB962C8B-B14F-4D97-AF65-F5344CB8AC3E}">
        <p14:creationId xmlns:p14="http://schemas.microsoft.com/office/powerpoint/2010/main" val="37509997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7D6B9-66B0-4E1F-B03C-1BFBF93FC43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844E77-8DA9-4188-8386-3D91765072D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3E6834D-0EEC-417F-BD86-D26F4A6FFF0B}"/>
              </a:ext>
            </a:extLst>
          </p:cNvPr>
          <p:cNvSpPr>
            <a:spLocks noGrp="1"/>
          </p:cNvSpPr>
          <p:nvPr>
            <p:ph type="dt" sz="half" idx="10"/>
          </p:nvPr>
        </p:nvSpPr>
        <p:spPr/>
        <p:txBody>
          <a:bodyPr/>
          <a:lstStyle/>
          <a:p>
            <a:fld id="{BAD0035F-F6F7-416C-A9B2-0CB606798DC5}" type="datetimeFigureOut">
              <a:rPr lang="en-GB" smtClean="0"/>
              <a:t>26/04/2023</a:t>
            </a:fld>
            <a:endParaRPr lang="en-GB"/>
          </a:p>
        </p:txBody>
      </p:sp>
      <p:sp>
        <p:nvSpPr>
          <p:cNvPr id="5" name="Footer Placeholder 4">
            <a:extLst>
              <a:ext uri="{FF2B5EF4-FFF2-40B4-BE49-F238E27FC236}">
                <a16:creationId xmlns:a16="http://schemas.microsoft.com/office/drawing/2014/main" id="{71A16E70-41F9-4CC8-9121-5DF3AB82432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14389E2-C877-4066-BED0-FC06DD4F5F4F}"/>
              </a:ext>
            </a:extLst>
          </p:cNvPr>
          <p:cNvSpPr>
            <a:spLocks noGrp="1"/>
          </p:cNvSpPr>
          <p:nvPr>
            <p:ph type="sldNum" sz="quarter" idx="12"/>
          </p:nvPr>
        </p:nvSpPr>
        <p:spPr/>
        <p:txBody>
          <a:bodyPr/>
          <a:lstStyle/>
          <a:p>
            <a:fld id="{F3A272A5-04D2-4CBA-9420-86FB58EA8C63}" type="slidenum">
              <a:rPr lang="en-GB" smtClean="0"/>
              <a:t>‹#›</a:t>
            </a:fld>
            <a:endParaRPr lang="en-GB"/>
          </a:p>
        </p:txBody>
      </p:sp>
    </p:spTree>
    <p:extLst>
      <p:ext uri="{BB962C8B-B14F-4D97-AF65-F5344CB8AC3E}">
        <p14:creationId xmlns:p14="http://schemas.microsoft.com/office/powerpoint/2010/main" val="29954640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9DB9792-9B56-45F8-9BDA-C51E071403B2}"/>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A54582D-5E74-4684-A11F-7AD97B91E15C}"/>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8EFCDD5-9331-4C04-9529-3899EC750925}"/>
              </a:ext>
            </a:extLst>
          </p:cNvPr>
          <p:cNvSpPr>
            <a:spLocks noGrp="1"/>
          </p:cNvSpPr>
          <p:nvPr>
            <p:ph type="dt" sz="half" idx="10"/>
          </p:nvPr>
        </p:nvSpPr>
        <p:spPr/>
        <p:txBody>
          <a:bodyPr/>
          <a:lstStyle/>
          <a:p>
            <a:fld id="{BAD0035F-F6F7-416C-A9B2-0CB606798DC5}" type="datetimeFigureOut">
              <a:rPr lang="en-GB" smtClean="0"/>
              <a:t>26/04/2023</a:t>
            </a:fld>
            <a:endParaRPr lang="en-GB"/>
          </a:p>
        </p:txBody>
      </p:sp>
      <p:sp>
        <p:nvSpPr>
          <p:cNvPr id="5" name="Footer Placeholder 4">
            <a:extLst>
              <a:ext uri="{FF2B5EF4-FFF2-40B4-BE49-F238E27FC236}">
                <a16:creationId xmlns:a16="http://schemas.microsoft.com/office/drawing/2014/main" id="{FF5D519D-0950-40C3-B327-CA465245BBB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5AD1820-AA3A-48EF-AD8F-799B2A82EF45}"/>
              </a:ext>
            </a:extLst>
          </p:cNvPr>
          <p:cNvSpPr>
            <a:spLocks noGrp="1"/>
          </p:cNvSpPr>
          <p:nvPr>
            <p:ph type="sldNum" sz="quarter" idx="12"/>
          </p:nvPr>
        </p:nvSpPr>
        <p:spPr/>
        <p:txBody>
          <a:bodyPr/>
          <a:lstStyle/>
          <a:p>
            <a:fld id="{F3A272A5-04D2-4CBA-9420-86FB58EA8C63}" type="slidenum">
              <a:rPr lang="en-GB" smtClean="0"/>
              <a:t>‹#›</a:t>
            </a:fld>
            <a:endParaRPr lang="en-GB"/>
          </a:p>
        </p:txBody>
      </p:sp>
    </p:spTree>
    <p:extLst>
      <p:ext uri="{BB962C8B-B14F-4D97-AF65-F5344CB8AC3E}">
        <p14:creationId xmlns:p14="http://schemas.microsoft.com/office/powerpoint/2010/main" val="986410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ADC3B8E-FBA9-4CF9-A9E8-4C7175A22061}" type="datetimeFigureOut">
              <a:rPr lang="en-GB" smtClean="0"/>
              <a:pPr/>
              <a:t>26/04/2023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8DE2958-266C-4518-8940-8C803B8C84FD}"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ADC3B8E-FBA9-4CF9-A9E8-4C7175A22061}" type="datetimeFigureOut">
              <a:rPr lang="en-GB" smtClean="0"/>
              <a:pPr/>
              <a:t>26/04/2023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8DE2958-266C-4518-8940-8C803B8C84FD}"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ADC3B8E-FBA9-4CF9-A9E8-4C7175A22061}" type="datetimeFigureOut">
              <a:rPr lang="en-GB" smtClean="0"/>
              <a:pPr/>
              <a:t>26/04/2023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8DE2958-266C-4518-8940-8C803B8C84FD}"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ADC3B8E-FBA9-4CF9-A9E8-4C7175A22061}" type="datetimeFigureOut">
              <a:rPr lang="en-GB" smtClean="0"/>
              <a:pPr/>
              <a:t>26/04/2023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8DE2958-266C-4518-8940-8C803B8C84FD}"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DC3B8E-FBA9-4CF9-A9E8-4C7175A22061}" type="datetimeFigureOut">
              <a:rPr lang="en-GB" smtClean="0"/>
              <a:pPr/>
              <a:t>26/04/2023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8DE2958-266C-4518-8940-8C803B8C84FD}"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ADC3B8E-FBA9-4CF9-A9E8-4C7175A22061}" type="datetimeFigureOut">
              <a:rPr lang="en-GB" smtClean="0"/>
              <a:pPr/>
              <a:t>26/04/2023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8DE2958-266C-4518-8940-8C803B8C84FD}"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ADC3B8E-FBA9-4CF9-A9E8-4C7175A22061}" type="datetimeFigureOut">
              <a:rPr lang="en-GB" smtClean="0"/>
              <a:pPr/>
              <a:t>26/04/2023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8DE2958-266C-4518-8940-8C803B8C84FD}"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DC3B8E-FBA9-4CF9-A9E8-4C7175A22061}" type="datetimeFigureOut">
              <a:rPr lang="en-GB" smtClean="0"/>
              <a:pPr/>
              <a:t>26/04/2023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DE2958-266C-4518-8940-8C803B8C84FD}"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6D86E6-ECE7-461B-B45D-DFA0A7EB6CF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E7BB3BD-4462-4F0D-A468-AADDD747ACC9}"/>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23DBF7-4134-4E19-B269-50357132319E}"/>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AD0035F-F6F7-416C-A9B2-0CB606798DC5}" type="datetimeFigureOut">
              <a:rPr lang="en-GB" smtClean="0"/>
              <a:t>26/04/2023</a:t>
            </a:fld>
            <a:endParaRPr lang="en-GB"/>
          </a:p>
        </p:txBody>
      </p:sp>
      <p:sp>
        <p:nvSpPr>
          <p:cNvPr id="5" name="Footer Placeholder 4">
            <a:extLst>
              <a:ext uri="{FF2B5EF4-FFF2-40B4-BE49-F238E27FC236}">
                <a16:creationId xmlns:a16="http://schemas.microsoft.com/office/drawing/2014/main" id="{647973C4-AA01-4FEE-99D6-D96EF093733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32E6A5B-8BB4-49D1-B084-B04DD13F905D}"/>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3A272A5-04D2-4CBA-9420-86FB58EA8C63}" type="slidenum">
              <a:rPr lang="en-GB" smtClean="0"/>
              <a:t>‹#›</a:t>
            </a:fld>
            <a:endParaRPr lang="en-GB"/>
          </a:p>
        </p:txBody>
      </p:sp>
    </p:spTree>
    <p:extLst>
      <p:ext uri="{BB962C8B-B14F-4D97-AF65-F5344CB8AC3E}">
        <p14:creationId xmlns:p14="http://schemas.microsoft.com/office/powerpoint/2010/main" val="3856462491"/>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11" Type="http://schemas.microsoft.com/office/2007/relationships/hdphoto" Target="../media/hdphoto1.wdp"/><Relationship Id="rId5" Type="http://schemas.openxmlformats.org/officeDocument/2006/relationships/image" Target="../media/image5.png"/><Relationship Id="rId10" Type="http://schemas.openxmlformats.org/officeDocument/2006/relationships/image" Target="../media/image1.png"/><Relationship Id="rId4" Type="http://schemas.openxmlformats.org/officeDocument/2006/relationships/hyperlink" Target="https://www.pexels.com/photo/black-ops-confidential-confidential-stamp-military-operation-315880/" TargetMode="External"/><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video" Target="https://www.youtube.com/embed/pvM_TtQi9DU?feature=oembed" TargetMode="External"/><Relationship Id="rId6" Type="http://schemas.openxmlformats.org/officeDocument/2006/relationships/image" Target="../media/image19.jpeg"/><Relationship Id="rId5" Type="http://schemas.openxmlformats.org/officeDocument/2006/relationships/image" Target="../media/image12.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png"/><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8.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image" Target="../media/image12.png"/><Relationship Id="rId5" Type="http://schemas.openxmlformats.org/officeDocument/2006/relationships/image" Target="../media/image26.jpeg"/><Relationship Id="rId10" Type="http://schemas.openxmlformats.org/officeDocument/2006/relationships/hyperlink" Target="http://www.thrivingkirklees.org.uk/" TargetMode="External"/><Relationship Id="rId4" Type="http://schemas.openxmlformats.org/officeDocument/2006/relationships/image" Target="../media/image25.png"/><Relationship Id="rId9" Type="http://schemas.openxmlformats.org/officeDocument/2006/relationships/image" Target="../media/image30.png"/></Relationships>
</file>

<file path=ppt/slides/_rels/slide3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hyperlink" Target="https://www.northorpehall.co.uk/yp-getting-help" TargetMode="External"/><Relationship Id="rId7"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3.xml"/><Relationship Id="rId6" Type="http://schemas.openxmlformats.org/officeDocument/2006/relationships/image" Target="../media/image31.png"/><Relationship Id="rId5" Type="http://schemas.openxmlformats.org/officeDocument/2006/relationships/image" Target="../media/image2.png"/><Relationship Id="rId4" Type="http://schemas.openxmlformats.org/officeDocument/2006/relationships/hyperlink" Target="https://www.northorpehall.co.uk/yp-learn-about-my-mental-health"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30.png"/><Relationship Id="rId7"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12.xml"/><Relationship Id="rId6" Type="http://schemas.openxmlformats.org/officeDocument/2006/relationships/image" Target="../media/image32.jpeg"/><Relationship Id="rId5" Type="http://schemas.openxmlformats.org/officeDocument/2006/relationships/image" Target="../media/image25.png"/><Relationship Id="rId10" Type="http://schemas.microsoft.com/office/2007/relationships/hdphoto" Target="../media/hdphoto1.wdp"/><Relationship Id="rId4" Type="http://schemas.openxmlformats.org/officeDocument/2006/relationships/image" Target="../media/image29.jpeg"/><Relationship Id="rId9" Type="http://schemas.openxmlformats.org/officeDocument/2006/relationships/image" Target="../media/image1.png"/></Relationships>
</file>

<file path=ppt/slides/_rels/slide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1.png"/><Relationship Id="rId4" Type="http://schemas.openxmlformats.org/officeDocument/2006/relationships/image" Target="../media/image33.jpe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4.jpeg"/><Relationship Id="rId1" Type="http://schemas.openxmlformats.org/officeDocument/2006/relationships/slideLayout" Target="../slideLayouts/slideLayout13.xml"/><Relationship Id="rId4" Type="http://schemas.microsoft.com/office/2007/relationships/hdphoto" Target="../media/hdphoto1.wdp"/></Relationships>
</file>

<file path=ppt/slides/_rels/slide4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13.xml"/><Relationship Id="rId6" Type="http://schemas.openxmlformats.org/officeDocument/2006/relationships/image" Target="../media/image38.png"/><Relationship Id="rId5" Type="http://schemas.openxmlformats.org/officeDocument/2006/relationships/image" Target="../media/image37.png"/><Relationship Id="rId10" Type="http://schemas.microsoft.com/office/2007/relationships/hdphoto" Target="../media/hdphoto1.wdp"/><Relationship Id="rId4" Type="http://schemas.openxmlformats.org/officeDocument/2006/relationships/image" Target="../media/image36.png"/><Relationship Id="rId9" Type="http://schemas.openxmlformats.org/officeDocument/2006/relationships/image" Target="../media/image1.png"/></Relationships>
</file>

<file path=ppt/slides/_rels/slide4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ideo" Target="https://www.youtube.com/embed/DxIDKZHW3-E?feature=oembed" TargetMode="External"/><Relationship Id="rId5" Type="http://schemas.openxmlformats.org/officeDocument/2006/relationships/image" Target="../media/image15.jpe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6" name="Rectangle 4"/>
          <p:cNvSpPr>
            <a:spLocks noGrp="1" noChangeArrowheads="1"/>
          </p:cNvSpPr>
          <p:nvPr>
            <p:ph type="ctrTitle"/>
          </p:nvPr>
        </p:nvSpPr>
        <p:spPr>
          <a:xfrm>
            <a:off x="1256792" y="836712"/>
            <a:ext cx="6982544" cy="1990194"/>
          </a:xfrm>
        </p:spPr>
        <p:txBody>
          <a:bodyPr>
            <a:normAutofit fontScale="90000"/>
          </a:bodyPr>
          <a:lstStyle/>
          <a:p>
            <a:pPr eaLnBrk="1" hangingPunct="1">
              <a:defRPr/>
            </a:pPr>
            <a:r>
              <a:rPr lang="en-GB" sz="4000" dirty="0"/>
              <a:t>An Introduction to Supporting your Child’s Mental Health and Wellbeing</a:t>
            </a:r>
            <a:br>
              <a:rPr lang="en-GB" sz="4000" dirty="0"/>
            </a:br>
            <a:r>
              <a:rPr lang="en-GB" sz="3600" dirty="0">
                <a:solidFill>
                  <a:schemeClr val="bg1">
                    <a:lumMod val="65000"/>
                  </a:schemeClr>
                </a:solidFill>
              </a:rPr>
              <a:t>Parent Session</a:t>
            </a:r>
            <a:br>
              <a:rPr lang="en-GB" sz="3600" dirty="0">
                <a:solidFill>
                  <a:schemeClr val="bg1">
                    <a:lumMod val="65000"/>
                  </a:schemeClr>
                </a:solidFill>
              </a:rPr>
            </a:br>
            <a:r>
              <a:rPr lang="en-GB" sz="3600" dirty="0">
                <a:solidFill>
                  <a:schemeClr val="bg1">
                    <a:lumMod val="65000"/>
                  </a:schemeClr>
                </a:solidFill>
              </a:rPr>
              <a:t>Holmfirth High School</a:t>
            </a:r>
            <a:br>
              <a:rPr lang="en-GB" sz="2800" dirty="0"/>
            </a:br>
            <a:endParaRPr lang="en-GB" sz="4000" dirty="0"/>
          </a:p>
        </p:txBody>
      </p:sp>
      <p:sp>
        <p:nvSpPr>
          <p:cNvPr id="131077" name="Rectangle 5"/>
          <p:cNvSpPr>
            <a:spLocks noGrp="1" noChangeArrowheads="1"/>
          </p:cNvSpPr>
          <p:nvPr>
            <p:ph type="subTitle" idx="1"/>
          </p:nvPr>
        </p:nvSpPr>
        <p:spPr>
          <a:xfrm>
            <a:off x="1547664" y="3148495"/>
            <a:ext cx="6400800" cy="3304839"/>
          </a:xfrm>
        </p:spPr>
        <p:txBody>
          <a:bodyPr>
            <a:normAutofit/>
          </a:bodyPr>
          <a:lstStyle/>
          <a:p>
            <a:pPr eaLnBrk="1" hangingPunct="1">
              <a:defRPr/>
            </a:pPr>
            <a:endParaRPr lang="en-GB" dirty="0"/>
          </a:p>
          <a:p>
            <a:pPr eaLnBrk="1" hangingPunct="1">
              <a:defRPr/>
            </a:pPr>
            <a:endParaRPr lang="en-GB" dirty="0"/>
          </a:p>
          <a:p>
            <a:pPr eaLnBrk="1" hangingPunct="1">
              <a:defRPr/>
            </a:pPr>
            <a:endParaRPr lang="en-GB" dirty="0"/>
          </a:p>
          <a:p>
            <a:pPr eaLnBrk="1" hangingPunct="1">
              <a:defRPr/>
            </a:pPr>
            <a:endParaRPr lang="en-GB" dirty="0"/>
          </a:p>
          <a:p>
            <a:pPr eaLnBrk="1" hangingPunct="1">
              <a:defRPr/>
            </a:pPr>
            <a:endParaRPr lang="en-GB" dirty="0"/>
          </a:p>
        </p:txBody>
      </p:sp>
      <p:pic>
        <p:nvPicPr>
          <p:cNvPr id="4" name="Picture 3" descr="Purple Bit.JPG"/>
          <p:cNvPicPr>
            <a:picLocks noChangeAspect="1"/>
          </p:cNvPicPr>
          <p:nvPr/>
        </p:nvPicPr>
        <p:blipFill>
          <a:blip r:embed="rId2" cstate="print">
            <a:extLst>
              <a:ext uri="{BEBA8EAE-BF5A-486C-A8C5-ECC9F3942E4B}">
                <a14:imgProps xmlns:a14="http://schemas.microsoft.com/office/drawing/2010/main">
                  <a14:imgLayer r:embed="rId3">
                    <a14:imgEffect>
                      <a14:artisticCement/>
                    </a14:imgEffect>
                    <a14:imgEffect>
                      <a14:saturation sat="33000"/>
                    </a14:imgEffect>
                  </a14:imgLayer>
                </a14:imgProps>
              </a:ext>
            </a:extLst>
          </a:blip>
          <a:stretch>
            <a:fillRect/>
          </a:stretch>
        </p:blipFill>
        <p:spPr>
          <a:xfrm rot="5400000">
            <a:off x="-3132389" y="3132385"/>
            <a:ext cx="6858004" cy="593226"/>
          </a:xfrm>
          <a:prstGeom prst="rect">
            <a:avLst/>
          </a:prstGeom>
          <a:solidFill>
            <a:srgbClr val="00B050"/>
          </a:solidFill>
        </p:spPr>
      </p:pic>
      <p:pic>
        <p:nvPicPr>
          <p:cNvPr id="7" name="Picture 6"/>
          <p:cNvPicPr>
            <a:picLocks noChangeAspect="1"/>
          </p:cNvPicPr>
          <p:nvPr/>
        </p:nvPicPr>
        <p:blipFill rotWithShape="1">
          <a:blip r:embed="rId4"/>
          <a:srcRect l="44118"/>
          <a:stretch/>
        </p:blipFill>
        <p:spPr>
          <a:xfrm>
            <a:off x="7236295" y="5378107"/>
            <a:ext cx="1900561" cy="1507277"/>
          </a:xfrm>
          <a:prstGeom prst="rect">
            <a:avLst/>
          </a:prstGeom>
        </p:spPr>
      </p:pic>
      <p:pic>
        <p:nvPicPr>
          <p:cNvPr id="6" name="Picture 5">
            <a:extLst>
              <a:ext uri="{FF2B5EF4-FFF2-40B4-BE49-F238E27FC236}">
                <a16:creationId xmlns:a16="http://schemas.microsoft.com/office/drawing/2014/main" id="{3AE7B063-435A-4927-B42B-FE64FC3B71DA}"/>
              </a:ext>
            </a:extLst>
          </p:cNvPr>
          <p:cNvPicPr>
            <a:picLocks noChangeAspect="1"/>
          </p:cNvPicPr>
          <p:nvPr/>
        </p:nvPicPr>
        <p:blipFill>
          <a:blip r:embed="rId5">
            <a:duotone>
              <a:schemeClr val="accent4">
                <a:shade val="45000"/>
                <a:satMod val="135000"/>
              </a:schemeClr>
              <a:prstClr val="white"/>
            </a:duotone>
          </a:blip>
          <a:stretch>
            <a:fillRect/>
          </a:stretch>
        </p:blipFill>
        <p:spPr>
          <a:xfrm>
            <a:off x="2863347" y="2832661"/>
            <a:ext cx="3769433" cy="275182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6" name="Rectangle 4"/>
          <p:cNvSpPr>
            <a:spLocks noGrp="1" noChangeArrowheads="1"/>
          </p:cNvSpPr>
          <p:nvPr>
            <p:ph type="ctrTitle"/>
          </p:nvPr>
        </p:nvSpPr>
        <p:spPr>
          <a:xfrm>
            <a:off x="1080728" y="718645"/>
            <a:ext cx="6982544" cy="1470025"/>
          </a:xfrm>
        </p:spPr>
        <p:txBody>
          <a:bodyPr>
            <a:normAutofit/>
          </a:bodyPr>
          <a:lstStyle/>
          <a:p>
            <a:pPr algn="l" eaLnBrk="1" hangingPunct="1">
              <a:defRPr/>
            </a:pPr>
            <a:r>
              <a:rPr lang="en-GB" sz="4000" u="sng" dirty="0"/>
              <a:t>Physical Health v Mental Health</a:t>
            </a:r>
          </a:p>
        </p:txBody>
      </p:sp>
      <p:sp>
        <p:nvSpPr>
          <p:cNvPr id="131077" name="Rectangle 5"/>
          <p:cNvSpPr>
            <a:spLocks noGrp="1" noChangeArrowheads="1"/>
          </p:cNvSpPr>
          <p:nvPr>
            <p:ph type="subTitle" idx="1"/>
          </p:nvPr>
        </p:nvSpPr>
        <p:spPr>
          <a:xfrm>
            <a:off x="971600" y="2166788"/>
            <a:ext cx="7848871" cy="4286548"/>
          </a:xfrm>
        </p:spPr>
        <p:txBody>
          <a:bodyPr>
            <a:normAutofit lnSpcReduction="10000"/>
          </a:bodyPr>
          <a:lstStyle/>
          <a:p>
            <a:pPr marL="685800" indent="-685800" algn="l">
              <a:buFont typeface="Arial" panose="020B0604020202020204" pitchFamily="34" charset="0"/>
              <a:buChar char="•"/>
              <a:defRPr/>
            </a:pPr>
            <a:r>
              <a:rPr lang="en-GB" sz="2800" dirty="0">
                <a:solidFill>
                  <a:schemeClr val="tx1"/>
                </a:solidFill>
              </a:rPr>
              <a:t>When we think of the word ‘healthy’ we can categorise this in terms of physical health, mental heath, social wellbeing and absence of a long-term disease or illness. </a:t>
            </a:r>
          </a:p>
          <a:p>
            <a:pPr marL="685800" indent="-685800" algn="l">
              <a:buFont typeface="Arial" panose="020B0604020202020204" pitchFamily="34" charset="0"/>
              <a:buChar char="•"/>
              <a:defRPr/>
            </a:pPr>
            <a:r>
              <a:rPr lang="en-GB" sz="2800" dirty="0">
                <a:solidFill>
                  <a:schemeClr val="tx1"/>
                </a:solidFill>
              </a:rPr>
              <a:t>To improve our physical health and immune system, there are many things we can do e.g. consider our diet, fitness, medication and self care. </a:t>
            </a:r>
          </a:p>
          <a:p>
            <a:pPr marL="685800" indent="-685800" algn="l">
              <a:buFont typeface="Arial" panose="020B0604020202020204" pitchFamily="34" charset="0"/>
              <a:buChar char="•"/>
              <a:defRPr/>
            </a:pPr>
            <a:r>
              <a:rPr lang="en-GB" sz="2800" dirty="0">
                <a:solidFill>
                  <a:schemeClr val="tx1"/>
                </a:solidFill>
              </a:rPr>
              <a:t>It is equally important to consider mental health, especially for children, in the same way. </a:t>
            </a:r>
          </a:p>
          <a:p>
            <a:pPr marL="685800" indent="-685800" algn="l">
              <a:buFont typeface="Arial" panose="020B0604020202020204" pitchFamily="34" charset="0"/>
              <a:buChar char="•"/>
              <a:defRPr/>
            </a:pPr>
            <a:endParaRPr lang="en-GB" sz="2800" dirty="0">
              <a:solidFill>
                <a:schemeClr val="tx1"/>
              </a:solidFill>
            </a:endParaRPr>
          </a:p>
        </p:txBody>
      </p:sp>
      <p:pic>
        <p:nvPicPr>
          <p:cNvPr id="5" name="Picture 4">
            <a:extLst>
              <a:ext uri="{FF2B5EF4-FFF2-40B4-BE49-F238E27FC236}">
                <a16:creationId xmlns:a16="http://schemas.microsoft.com/office/drawing/2014/main" id="{168D29AA-8994-45F5-8F6E-16BA5D7F3546}"/>
              </a:ext>
            </a:extLst>
          </p:cNvPr>
          <p:cNvPicPr>
            <a:picLocks noChangeAspect="1"/>
          </p:cNvPicPr>
          <p:nvPr/>
        </p:nvPicPr>
        <p:blipFill>
          <a:blip r:embed="rId3"/>
          <a:stretch>
            <a:fillRect/>
          </a:stretch>
        </p:blipFill>
        <p:spPr>
          <a:xfrm>
            <a:off x="0" y="0"/>
            <a:ext cx="591312" cy="6858000"/>
          </a:xfrm>
          <a:prstGeom prst="rect">
            <a:avLst/>
          </a:prstGeom>
        </p:spPr>
      </p:pic>
    </p:spTree>
    <p:extLst>
      <p:ext uri="{BB962C8B-B14F-4D97-AF65-F5344CB8AC3E}">
        <p14:creationId xmlns:p14="http://schemas.microsoft.com/office/powerpoint/2010/main" val="611147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1077">
                                            <p:txEl>
                                              <p:pRg st="0" end="0"/>
                                            </p:txEl>
                                          </p:spTgt>
                                        </p:tgtEl>
                                        <p:attrNameLst>
                                          <p:attrName>style.visibility</p:attrName>
                                        </p:attrNameLst>
                                      </p:cBhvr>
                                      <p:to>
                                        <p:strVal val="visible"/>
                                      </p:to>
                                    </p:set>
                                    <p:anim calcmode="lin" valueType="num">
                                      <p:cBhvr additive="base">
                                        <p:cTn id="7" dur="500" fill="hold"/>
                                        <p:tgtEl>
                                          <p:spTgt spid="13107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107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1077">
                                            <p:txEl>
                                              <p:pRg st="1" end="1"/>
                                            </p:txEl>
                                          </p:spTgt>
                                        </p:tgtEl>
                                        <p:attrNameLst>
                                          <p:attrName>style.visibility</p:attrName>
                                        </p:attrNameLst>
                                      </p:cBhvr>
                                      <p:to>
                                        <p:strVal val="visible"/>
                                      </p:to>
                                    </p:set>
                                    <p:anim calcmode="lin" valueType="num">
                                      <p:cBhvr additive="base">
                                        <p:cTn id="13" dur="500" fill="hold"/>
                                        <p:tgtEl>
                                          <p:spTgt spid="13107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107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1077">
                                            <p:txEl>
                                              <p:pRg st="2" end="2"/>
                                            </p:txEl>
                                          </p:spTgt>
                                        </p:tgtEl>
                                        <p:attrNameLst>
                                          <p:attrName>style.visibility</p:attrName>
                                        </p:attrNameLst>
                                      </p:cBhvr>
                                      <p:to>
                                        <p:strVal val="visible"/>
                                      </p:to>
                                    </p:set>
                                    <p:anim calcmode="lin" valueType="num">
                                      <p:cBhvr additive="base">
                                        <p:cTn id="19" dur="500" fill="hold"/>
                                        <p:tgtEl>
                                          <p:spTgt spid="13107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107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6258" name="Rectangle 2"/>
          <p:cNvSpPr>
            <a:spLocks noGrp="1" noChangeArrowheads="1"/>
          </p:cNvSpPr>
          <p:nvPr>
            <p:ph type="ctrTitle"/>
          </p:nvPr>
        </p:nvSpPr>
        <p:spPr>
          <a:xfrm>
            <a:off x="972394" y="1144439"/>
            <a:ext cx="7199212" cy="1470025"/>
          </a:xfrm>
        </p:spPr>
        <p:txBody>
          <a:bodyPr/>
          <a:lstStyle/>
          <a:p>
            <a:pPr eaLnBrk="1" hangingPunct="1">
              <a:defRPr/>
            </a:pPr>
            <a:r>
              <a:rPr lang="en-GB" sz="4000" dirty="0">
                <a:latin typeface="Arial" panose="020B0604020202020204" pitchFamily="34" charset="0"/>
                <a:cs typeface="Arial" panose="020B0604020202020204" pitchFamily="34" charset="0"/>
              </a:rPr>
              <a:t>Good mental health in a child’s early years is…. </a:t>
            </a:r>
          </a:p>
        </p:txBody>
      </p:sp>
      <p:sp>
        <p:nvSpPr>
          <p:cNvPr id="96259" name="Rectangle 3"/>
          <p:cNvSpPr>
            <a:spLocks noGrp="1" noChangeArrowheads="1"/>
          </p:cNvSpPr>
          <p:nvPr>
            <p:ph type="subTitle" idx="1"/>
          </p:nvPr>
        </p:nvSpPr>
        <p:spPr>
          <a:xfrm>
            <a:off x="737827" y="2708850"/>
            <a:ext cx="7668345" cy="1752600"/>
          </a:xfrm>
        </p:spPr>
        <p:txBody>
          <a:bodyPr/>
          <a:lstStyle/>
          <a:p>
            <a:pPr eaLnBrk="1" hangingPunct="1">
              <a:defRPr/>
            </a:pPr>
            <a:r>
              <a:rPr lang="en-GB" sz="4000" dirty="0">
                <a:solidFill>
                  <a:srgbClr val="7030A0"/>
                </a:solidFill>
                <a:latin typeface="Arial" panose="020B0604020202020204" pitchFamily="34" charset="0"/>
                <a:cs typeface="Arial" panose="020B0604020202020204" pitchFamily="34" charset="0"/>
              </a:rPr>
              <a:t>Predictive of good mental and physical health in adulthood</a:t>
            </a:r>
          </a:p>
        </p:txBody>
      </p:sp>
      <p:pic>
        <p:nvPicPr>
          <p:cNvPr id="6" name="Picture 5">
            <a:extLst>
              <a:ext uri="{FF2B5EF4-FFF2-40B4-BE49-F238E27FC236}">
                <a16:creationId xmlns:a16="http://schemas.microsoft.com/office/drawing/2014/main" id="{73305D6B-0F20-4010-A22F-260313BF0783}"/>
              </a:ext>
            </a:extLst>
          </p:cNvPr>
          <p:cNvPicPr>
            <a:picLocks noChangeAspect="1"/>
          </p:cNvPicPr>
          <p:nvPr/>
        </p:nvPicPr>
        <p:blipFill rotWithShape="1">
          <a:blip r:embed="rId3"/>
          <a:srcRect l="44220"/>
          <a:stretch/>
        </p:blipFill>
        <p:spPr>
          <a:xfrm>
            <a:off x="7596336" y="5586690"/>
            <a:ext cx="1453306" cy="1154681"/>
          </a:xfrm>
          <a:prstGeom prst="rect">
            <a:avLst/>
          </a:prstGeom>
        </p:spPr>
      </p:pic>
      <p:pic>
        <p:nvPicPr>
          <p:cNvPr id="7" name="Picture 6">
            <a:extLst>
              <a:ext uri="{FF2B5EF4-FFF2-40B4-BE49-F238E27FC236}">
                <a16:creationId xmlns:a16="http://schemas.microsoft.com/office/drawing/2014/main" id="{169FBE94-1024-406C-9E5F-4A2D06B88DC5}"/>
              </a:ext>
            </a:extLst>
          </p:cNvPr>
          <p:cNvPicPr>
            <a:picLocks noChangeAspect="1"/>
          </p:cNvPicPr>
          <p:nvPr/>
        </p:nvPicPr>
        <p:blipFill>
          <a:blip r:embed="rId4"/>
          <a:stretch>
            <a:fillRect/>
          </a:stretch>
        </p:blipFill>
        <p:spPr>
          <a:xfrm>
            <a:off x="0" y="0"/>
            <a:ext cx="591312"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625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9"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562FA-A4CB-42EB-B7F4-FEE1D7F963F0}"/>
              </a:ext>
            </a:extLst>
          </p:cNvPr>
          <p:cNvSpPr>
            <a:spLocks noGrp="1"/>
          </p:cNvSpPr>
          <p:nvPr>
            <p:ph type="title"/>
          </p:nvPr>
        </p:nvSpPr>
        <p:spPr>
          <a:xfrm>
            <a:off x="755576" y="548680"/>
            <a:ext cx="8208912" cy="1156990"/>
          </a:xfrm>
        </p:spPr>
        <p:txBody>
          <a:bodyPr>
            <a:noAutofit/>
          </a:bodyPr>
          <a:lstStyle/>
          <a:p>
            <a:pPr algn="l"/>
            <a:r>
              <a:rPr lang="en-GB" sz="3600" u="sng" dirty="0"/>
              <a:t>The Spectrum of Mental Health</a:t>
            </a:r>
          </a:p>
        </p:txBody>
      </p:sp>
      <p:graphicFrame>
        <p:nvGraphicFramePr>
          <p:cNvPr id="3" name="Table 4">
            <a:extLst>
              <a:ext uri="{FF2B5EF4-FFF2-40B4-BE49-F238E27FC236}">
                <a16:creationId xmlns:a16="http://schemas.microsoft.com/office/drawing/2014/main" id="{F3C89F4F-16B7-48CA-BB9D-38F6D0ACD2EA}"/>
              </a:ext>
            </a:extLst>
          </p:cNvPr>
          <p:cNvGraphicFramePr>
            <a:graphicFrameLocks noGrp="1"/>
          </p:cNvGraphicFramePr>
          <p:nvPr>
            <p:ph idx="1"/>
            <p:extLst>
              <p:ext uri="{D42A27DB-BD31-4B8C-83A1-F6EECF244321}">
                <p14:modId xmlns:p14="http://schemas.microsoft.com/office/powerpoint/2010/main" val="4259453281"/>
              </p:ext>
            </p:extLst>
          </p:nvPr>
        </p:nvGraphicFramePr>
        <p:xfrm>
          <a:off x="727661" y="1556792"/>
          <a:ext cx="8229600" cy="4607560"/>
        </p:xfrm>
        <a:graphic>
          <a:graphicData uri="http://schemas.openxmlformats.org/drawingml/2006/table">
            <a:tbl>
              <a:tblPr firstRow="1" bandRow="1">
                <a:tableStyleId>{00A15C55-8517-42AA-B614-E9B94910E393}</a:tableStyleId>
              </a:tblPr>
              <a:tblGrid>
                <a:gridCol w="2743200">
                  <a:extLst>
                    <a:ext uri="{9D8B030D-6E8A-4147-A177-3AD203B41FA5}">
                      <a16:colId xmlns:a16="http://schemas.microsoft.com/office/drawing/2014/main" val="952964140"/>
                    </a:ext>
                  </a:extLst>
                </a:gridCol>
                <a:gridCol w="2743200">
                  <a:extLst>
                    <a:ext uri="{9D8B030D-6E8A-4147-A177-3AD203B41FA5}">
                      <a16:colId xmlns:a16="http://schemas.microsoft.com/office/drawing/2014/main" val="405605957"/>
                    </a:ext>
                  </a:extLst>
                </a:gridCol>
                <a:gridCol w="2743200">
                  <a:extLst>
                    <a:ext uri="{9D8B030D-6E8A-4147-A177-3AD203B41FA5}">
                      <a16:colId xmlns:a16="http://schemas.microsoft.com/office/drawing/2014/main" val="2243912455"/>
                    </a:ext>
                  </a:extLst>
                </a:gridCol>
              </a:tblGrid>
              <a:tr h="370840">
                <a:tc>
                  <a:txBody>
                    <a:bodyPr/>
                    <a:lstStyle/>
                    <a:p>
                      <a:r>
                        <a:rPr lang="en-GB" sz="1600" dirty="0"/>
                        <a:t>High Emotional Health</a:t>
                      </a:r>
                    </a:p>
                  </a:txBody>
                  <a:tcPr/>
                </a:tc>
                <a:tc>
                  <a:txBody>
                    <a:bodyPr/>
                    <a:lstStyle/>
                    <a:p>
                      <a:r>
                        <a:rPr lang="en-GB" sz="1600" dirty="0"/>
                        <a:t>General Wellbeing </a:t>
                      </a:r>
                    </a:p>
                  </a:txBody>
                  <a:tcPr/>
                </a:tc>
                <a:tc>
                  <a:txBody>
                    <a:bodyPr/>
                    <a:lstStyle/>
                    <a:p>
                      <a:r>
                        <a:rPr lang="en-GB" sz="1600" dirty="0"/>
                        <a:t>Intervention Required</a:t>
                      </a:r>
                    </a:p>
                  </a:txBody>
                  <a:tcPr/>
                </a:tc>
                <a:extLst>
                  <a:ext uri="{0D108BD9-81ED-4DB2-BD59-A6C34878D82A}">
                    <a16:rowId xmlns:a16="http://schemas.microsoft.com/office/drawing/2014/main" val="347461836"/>
                  </a:ext>
                </a:extLst>
              </a:tr>
              <a:tr h="370840">
                <a:tc>
                  <a:txBody>
                    <a:bodyPr/>
                    <a:lstStyle/>
                    <a:p>
                      <a:r>
                        <a:rPr lang="en-GB" sz="1600" dirty="0"/>
                        <a:t>Resilient, self-assured and confident</a:t>
                      </a:r>
                    </a:p>
                    <a:p>
                      <a:r>
                        <a:rPr lang="en-GB" sz="1600" dirty="0"/>
                        <a:t>Able to cope with the demands of life. </a:t>
                      </a:r>
                    </a:p>
                    <a:p>
                      <a:r>
                        <a:rPr lang="en-GB" sz="1600" dirty="0"/>
                        <a:t>Demonstrate positivity towards themselves</a:t>
                      </a:r>
                    </a:p>
                    <a:p>
                      <a:r>
                        <a:rPr lang="en-GB" sz="1600" dirty="0"/>
                        <a:t>Have healthy relationships</a:t>
                      </a:r>
                    </a:p>
                    <a:p>
                      <a:r>
                        <a:rPr lang="en-GB" sz="1600" dirty="0"/>
                        <a:t>Can manage a variety of feelings, from sadness to anger</a:t>
                      </a:r>
                    </a:p>
                    <a:p>
                      <a:r>
                        <a:rPr lang="en-GB" sz="1600" dirty="0"/>
                        <a:t>Bounce back from tougher times and challenging situations.</a:t>
                      </a:r>
                    </a:p>
                    <a:p>
                      <a:r>
                        <a:rPr lang="en-GB" sz="1600" dirty="0"/>
                        <a:t>Strong sense of belonging</a:t>
                      </a:r>
                    </a:p>
                    <a:p>
                      <a:r>
                        <a:rPr lang="en-GB" sz="1600" dirty="0"/>
                        <a:t>Feel loved, trusted, safe, valued and supported.</a:t>
                      </a:r>
                    </a:p>
                    <a:p>
                      <a:r>
                        <a:rPr lang="en-GB" sz="1600" dirty="0"/>
                        <a:t>Able to learn and succeed.</a:t>
                      </a:r>
                    </a:p>
                  </a:txBody>
                  <a:tcPr/>
                </a:tc>
                <a:tc>
                  <a:txBody>
                    <a:bodyPr/>
                    <a:lstStyle/>
                    <a:p>
                      <a:r>
                        <a:rPr lang="en-GB" sz="1600" dirty="0"/>
                        <a:t>Generally manage their home and school life positively, with no external professional help required. </a:t>
                      </a:r>
                    </a:p>
                    <a:p>
                      <a:r>
                        <a:rPr lang="en-GB" sz="1600" dirty="0"/>
                        <a:t>May have episodes of difficulties from time to time, but they can usually cope with these via support from adults around them. </a:t>
                      </a:r>
                    </a:p>
                  </a:txBody>
                  <a:tcPr/>
                </a:tc>
                <a:tc>
                  <a:txBody>
                    <a:bodyPr/>
                    <a:lstStyle/>
                    <a:p>
                      <a:r>
                        <a:rPr lang="en-GB" sz="1600" dirty="0"/>
                        <a:t>May be struggling with their behaviour, emotions or self esteem, as a result of several different factors or experiences. </a:t>
                      </a:r>
                    </a:p>
                    <a:p>
                      <a:r>
                        <a:rPr lang="en-GB" sz="1600" dirty="0"/>
                        <a:t>Feeling of poor mental health is likely to be present over a long period of time, with the child finding it difficult to bounce back from difficulties. </a:t>
                      </a:r>
                    </a:p>
                    <a:p>
                      <a:r>
                        <a:rPr lang="en-GB" sz="1600" dirty="0"/>
                        <a:t>It is likely they may need some external support from a trained professional. </a:t>
                      </a:r>
                    </a:p>
                  </a:txBody>
                  <a:tcPr/>
                </a:tc>
                <a:extLst>
                  <a:ext uri="{0D108BD9-81ED-4DB2-BD59-A6C34878D82A}">
                    <a16:rowId xmlns:a16="http://schemas.microsoft.com/office/drawing/2014/main" val="2314376940"/>
                  </a:ext>
                </a:extLst>
              </a:tr>
            </a:tbl>
          </a:graphicData>
        </a:graphic>
      </p:graphicFrame>
      <p:pic>
        <p:nvPicPr>
          <p:cNvPr id="8" name="Picture 7">
            <a:extLst>
              <a:ext uri="{FF2B5EF4-FFF2-40B4-BE49-F238E27FC236}">
                <a16:creationId xmlns:a16="http://schemas.microsoft.com/office/drawing/2014/main" id="{A6D2DC1B-82D2-4F00-BE70-F52B5AACDA1F}"/>
              </a:ext>
            </a:extLst>
          </p:cNvPr>
          <p:cNvPicPr>
            <a:picLocks noChangeAspect="1"/>
          </p:cNvPicPr>
          <p:nvPr/>
        </p:nvPicPr>
        <p:blipFill>
          <a:blip r:embed="rId3"/>
          <a:stretch>
            <a:fillRect/>
          </a:stretch>
        </p:blipFill>
        <p:spPr>
          <a:xfrm>
            <a:off x="0" y="0"/>
            <a:ext cx="591312" cy="6858000"/>
          </a:xfrm>
          <a:prstGeom prst="rect">
            <a:avLst/>
          </a:prstGeom>
        </p:spPr>
      </p:pic>
      <p:sp>
        <p:nvSpPr>
          <p:cNvPr id="5" name="TextBox 4">
            <a:extLst>
              <a:ext uri="{FF2B5EF4-FFF2-40B4-BE49-F238E27FC236}">
                <a16:creationId xmlns:a16="http://schemas.microsoft.com/office/drawing/2014/main" id="{B16F7FAE-69AA-4522-A0B6-BE5FADB032BE}"/>
              </a:ext>
            </a:extLst>
          </p:cNvPr>
          <p:cNvSpPr txBox="1"/>
          <p:nvPr/>
        </p:nvSpPr>
        <p:spPr>
          <a:xfrm>
            <a:off x="755576" y="6237312"/>
            <a:ext cx="5832648" cy="307777"/>
          </a:xfrm>
          <a:prstGeom prst="rect">
            <a:avLst/>
          </a:prstGeom>
          <a:noFill/>
        </p:spPr>
        <p:txBody>
          <a:bodyPr wrap="square" rtlCol="0">
            <a:spAutoFit/>
          </a:bodyPr>
          <a:lstStyle/>
          <a:p>
            <a:r>
              <a:rPr lang="en-GB" sz="1400" b="0" dirty="0"/>
              <a:t>Little People’s Mental Health (2019): Tammy </a:t>
            </a:r>
            <a:r>
              <a:rPr lang="en-GB" sz="1400" b="0" dirty="0" err="1"/>
              <a:t>Fioravanti</a:t>
            </a:r>
            <a:r>
              <a:rPr lang="en-GB" sz="1400" b="0" dirty="0"/>
              <a:t>-Clarkson</a:t>
            </a:r>
          </a:p>
        </p:txBody>
      </p:sp>
    </p:spTree>
    <p:extLst>
      <p:ext uri="{BB962C8B-B14F-4D97-AF65-F5344CB8AC3E}">
        <p14:creationId xmlns:p14="http://schemas.microsoft.com/office/powerpoint/2010/main" val="3887362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94DFD-8A3A-4976-89DC-B32AE77A6D9C}"/>
              </a:ext>
            </a:extLst>
          </p:cNvPr>
          <p:cNvSpPr>
            <a:spLocks noGrp="1"/>
          </p:cNvSpPr>
          <p:nvPr>
            <p:ph type="title"/>
          </p:nvPr>
        </p:nvSpPr>
        <p:spPr>
          <a:xfrm>
            <a:off x="457200" y="548680"/>
            <a:ext cx="8229600" cy="1143000"/>
          </a:xfrm>
        </p:spPr>
        <p:txBody>
          <a:bodyPr/>
          <a:lstStyle/>
          <a:p>
            <a:r>
              <a:rPr lang="en-GB" u="sng" dirty="0"/>
              <a:t>Poor Mental Health:</a:t>
            </a:r>
          </a:p>
        </p:txBody>
      </p:sp>
      <p:sp>
        <p:nvSpPr>
          <p:cNvPr id="3" name="Content Placeholder 2">
            <a:extLst>
              <a:ext uri="{FF2B5EF4-FFF2-40B4-BE49-F238E27FC236}">
                <a16:creationId xmlns:a16="http://schemas.microsoft.com/office/drawing/2014/main" id="{11A4FA1D-E928-41BA-88BD-F3516D9F8634}"/>
              </a:ext>
            </a:extLst>
          </p:cNvPr>
          <p:cNvSpPr>
            <a:spLocks noGrp="1"/>
          </p:cNvSpPr>
          <p:nvPr>
            <p:ph idx="1"/>
          </p:nvPr>
        </p:nvSpPr>
        <p:spPr>
          <a:xfrm>
            <a:off x="853464" y="1556792"/>
            <a:ext cx="7571184" cy="4525963"/>
          </a:xfrm>
        </p:spPr>
        <p:txBody>
          <a:bodyPr>
            <a:normAutofit fontScale="62500" lnSpcReduction="20000"/>
          </a:bodyPr>
          <a:lstStyle/>
          <a:p>
            <a:pPr eaLnBrk="1" hangingPunct="1">
              <a:lnSpc>
                <a:spcPct val="150000"/>
              </a:lnSpc>
              <a:spcBef>
                <a:spcPts val="600"/>
              </a:spcBef>
              <a:defRPr/>
            </a:pPr>
            <a:r>
              <a:rPr lang="en-GB" sz="3200" dirty="0"/>
              <a:t>Interferes with children’s ability to learn, enjoy friendships and relationships and deal with the difficulties they face.</a:t>
            </a:r>
          </a:p>
          <a:p>
            <a:pPr eaLnBrk="1" hangingPunct="1">
              <a:lnSpc>
                <a:spcPct val="150000"/>
              </a:lnSpc>
              <a:spcBef>
                <a:spcPts val="600"/>
              </a:spcBef>
              <a:defRPr/>
            </a:pPr>
            <a:r>
              <a:rPr lang="en-GB" sz="3200" dirty="0"/>
              <a:t>They may show attachment difficulties and school anxiety / refusal.</a:t>
            </a:r>
          </a:p>
          <a:p>
            <a:pPr eaLnBrk="1" hangingPunct="1">
              <a:lnSpc>
                <a:spcPct val="150000"/>
              </a:lnSpc>
              <a:spcBef>
                <a:spcPts val="600"/>
              </a:spcBef>
              <a:defRPr/>
            </a:pPr>
            <a:r>
              <a:rPr lang="en-GB" sz="3200" dirty="0"/>
              <a:t>They may be anxious or frightened, lose interest and withdraw or have difficulties concentrating.</a:t>
            </a:r>
          </a:p>
          <a:p>
            <a:pPr eaLnBrk="1" hangingPunct="1">
              <a:lnSpc>
                <a:spcPct val="150000"/>
              </a:lnSpc>
              <a:spcBef>
                <a:spcPts val="600"/>
              </a:spcBef>
              <a:defRPr/>
            </a:pPr>
            <a:r>
              <a:rPr lang="en-GB" sz="3200" dirty="0"/>
              <a:t>It may impact on sleep and eating habits.</a:t>
            </a:r>
          </a:p>
          <a:p>
            <a:pPr eaLnBrk="1" hangingPunct="1">
              <a:lnSpc>
                <a:spcPct val="150000"/>
              </a:lnSpc>
              <a:spcBef>
                <a:spcPts val="600"/>
              </a:spcBef>
              <a:defRPr/>
            </a:pPr>
            <a:r>
              <a:rPr lang="en-GB" sz="3200" dirty="0"/>
              <a:t>They may be aggressive or disruptive and get into trouble with authority.</a:t>
            </a:r>
          </a:p>
          <a:p>
            <a:pPr eaLnBrk="1" hangingPunct="1">
              <a:lnSpc>
                <a:spcPct val="150000"/>
              </a:lnSpc>
              <a:spcBef>
                <a:spcPts val="600"/>
              </a:spcBef>
              <a:defRPr/>
            </a:pPr>
            <a:r>
              <a:rPr lang="en-GB" dirty="0"/>
              <a:t>They may develop inappropriate coping strategies e.g. self-harm. </a:t>
            </a:r>
          </a:p>
          <a:p>
            <a:pPr marL="0" indent="0" eaLnBrk="1" hangingPunct="1">
              <a:lnSpc>
                <a:spcPct val="150000"/>
              </a:lnSpc>
              <a:spcBef>
                <a:spcPts val="600"/>
              </a:spcBef>
              <a:buNone/>
              <a:defRPr/>
            </a:pPr>
            <a:endParaRPr lang="en-GB" sz="3200" dirty="0"/>
          </a:p>
          <a:p>
            <a:endParaRPr lang="en-GB" dirty="0"/>
          </a:p>
        </p:txBody>
      </p:sp>
      <p:pic>
        <p:nvPicPr>
          <p:cNvPr id="4" name="Picture 3">
            <a:extLst>
              <a:ext uri="{FF2B5EF4-FFF2-40B4-BE49-F238E27FC236}">
                <a16:creationId xmlns:a16="http://schemas.microsoft.com/office/drawing/2014/main" id="{5590ABE6-2677-4B32-A17F-55858A2D89CD}"/>
              </a:ext>
            </a:extLst>
          </p:cNvPr>
          <p:cNvPicPr>
            <a:picLocks noChangeAspect="1"/>
          </p:cNvPicPr>
          <p:nvPr/>
        </p:nvPicPr>
        <p:blipFill>
          <a:blip r:embed="rId2"/>
          <a:stretch>
            <a:fillRect/>
          </a:stretch>
        </p:blipFill>
        <p:spPr>
          <a:xfrm>
            <a:off x="0" y="0"/>
            <a:ext cx="591312" cy="6858000"/>
          </a:xfrm>
          <a:prstGeom prst="rect">
            <a:avLst/>
          </a:prstGeom>
        </p:spPr>
      </p:pic>
      <p:pic>
        <p:nvPicPr>
          <p:cNvPr id="5" name="Picture 4">
            <a:extLst>
              <a:ext uri="{FF2B5EF4-FFF2-40B4-BE49-F238E27FC236}">
                <a16:creationId xmlns:a16="http://schemas.microsoft.com/office/drawing/2014/main" id="{E1A10200-43ED-4CE6-A09A-7E122CEBEEB8}"/>
              </a:ext>
            </a:extLst>
          </p:cNvPr>
          <p:cNvPicPr>
            <a:picLocks noChangeAspect="1"/>
          </p:cNvPicPr>
          <p:nvPr/>
        </p:nvPicPr>
        <p:blipFill rotWithShape="1">
          <a:blip r:embed="rId3"/>
          <a:srcRect l="44814"/>
          <a:stretch/>
        </p:blipFill>
        <p:spPr>
          <a:xfrm>
            <a:off x="7812359" y="5792940"/>
            <a:ext cx="1300569" cy="1044447"/>
          </a:xfrm>
          <a:prstGeom prst="rect">
            <a:avLst/>
          </a:prstGeom>
        </p:spPr>
      </p:pic>
    </p:spTree>
    <p:extLst>
      <p:ext uri="{BB962C8B-B14F-4D97-AF65-F5344CB8AC3E}">
        <p14:creationId xmlns:p14="http://schemas.microsoft.com/office/powerpoint/2010/main" val="2289506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94DFD-8A3A-4976-89DC-B32AE77A6D9C}"/>
              </a:ext>
            </a:extLst>
          </p:cNvPr>
          <p:cNvSpPr>
            <a:spLocks noGrp="1"/>
          </p:cNvSpPr>
          <p:nvPr>
            <p:ph type="title"/>
          </p:nvPr>
        </p:nvSpPr>
        <p:spPr>
          <a:xfrm>
            <a:off x="457200" y="548680"/>
            <a:ext cx="8229600" cy="1143000"/>
          </a:xfrm>
        </p:spPr>
        <p:txBody>
          <a:bodyPr/>
          <a:lstStyle/>
          <a:p>
            <a:r>
              <a:rPr lang="en-GB" u="sng" dirty="0"/>
              <a:t>The Good News…</a:t>
            </a:r>
          </a:p>
        </p:txBody>
      </p:sp>
      <p:sp>
        <p:nvSpPr>
          <p:cNvPr id="3" name="Content Placeholder 2">
            <a:extLst>
              <a:ext uri="{FF2B5EF4-FFF2-40B4-BE49-F238E27FC236}">
                <a16:creationId xmlns:a16="http://schemas.microsoft.com/office/drawing/2014/main" id="{11A4FA1D-E928-41BA-88BD-F3516D9F8634}"/>
              </a:ext>
            </a:extLst>
          </p:cNvPr>
          <p:cNvSpPr>
            <a:spLocks noGrp="1"/>
          </p:cNvSpPr>
          <p:nvPr>
            <p:ph idx="1"/>
          </p:nvPr>
        </p:nvSpPr>
        <p:spPr>
          <a:xfrm>
            <a:off x="853464" y="1556792"/>
            <a:ext cx="7571184" cy="4525963"/>
          </a:xfrm>
        </p:spPr>
        <p:txBody>
          <a:bodyPr>
            <a:normAutofit/>
          </a:bodyPr>
          <a:lstStyle/>
          <a:p>
            <a:pPr>
              <a:spcBef>
                <a:spcPts val="0"/>
              </a:spcBef>
              <a:defRPr/>
            </a:pPr>
            <a:r>
              <a:rPr lang="en-GB" sz="2800" dirty="0"/>
              <a:t>Parents and carers can play an important role in improving, developing and maintaining positive mental health at home.</a:t>
            </a:r>
          </a:p>
          <a:p>
            <a:pPr>
              <a:spcBef>
                <a:spcPts val="0"/>
              </a:spcBef>
              <a:defRPr/>
            </a:pPr>
            <a:r>
              <a:rPr lang="en-GB" sz="2800" dirty="0"/>
              <a:t>Children who have developed positive coping skills and resilience during their school years via their home life and parental influence are less likely to require intervention from professionals later.</a:t>
            </a:r>
          </a:p>
          <a:p>
            <a:pPr marL="0" indent="0">
              <a:buNone/>
            </a:pPr>
            <a:endParaRPr lang="en-GB" dirty="0"/>
          </a:p>
        </p:txBody>
      </p:sp>
      <p:pic>
        <p:nvPicPr>
          <p:cNvPr id="4" name="Picture 3">
            <a:extLst>
              <a:ext uri="{FF2B5EF4-FFF2-40B4-BE49-F238E27FC236}">
                <a16:creationId xmlns:a16="http://schemas.microsoft.com/office/drawing/2014/main" id="{5590ABE6-2677-4B32-A17F-55858A2D89CD}"/>
              </a:ext>
            </a:extLst>
          </p:cNvPr>
          <p:cNvPicPr>
            <a:picLocks noChangeAspect="1"/>
          </p:cNvPicPr>
          <p:nvPr/>
        </p:nvPicPr>
        <p:blipFill>
          <a:blip r:embed="rId2"/>
          <a:stretch>
            <a:fillRect/>
          </a:stretch>
        </p:blipFill>
        <p:spPr>
          <a:xfrm>
            <a:off x="0" y="0"/>
            <a:ext cx="591312" cy="6858000"/>
          </a:xfrm>
          <a:prstGeom prst="rect">
            <a:avLst/>
          </a:prstGeom>
        </p:spPr>
      </p:pic>
      <p:pic>
        <p:nvPicPr>
          <p:cNvPr id="5" name="Picture 4">
            <a:extLst>
              <a:ext uri="{FF2B5EF4-FFF2-40B4-BE49-F238E27FC236}">
                <a16:creationId xmlns:a16="http://schemas.microsoft.com/office/drawing/2014/main" id="{E1A10200-43ED-4CE6-A09A-7E122CEBEEB8}"/>
              </a:ext>
            </a:extLst>
          </p:cNvPr>
          <p:cNvPicPr>
            <a:picLocks noChangeAspect="1"/>
          </p:cNvPicPr>
          <p:nvPr/>
        </p:nvPicPr>
        <p:blipFill rotWithShape="1">
          <a:blip r:embed="rId3"/>
          <a:srcRect l="44814"/>
          <a:stretch/>
        </p:blipFill>
        <p:spPr>
          <a:xfrm>
            <a:off x="7812359" y="5792940"/>
            <a:ext cx="1300569" cy="1044447"/>
          </a:xfrm>
          <a:prstGeom prst="rect">
            <a:avLst/>
          </a:prstGeom>
        </p:spPr>
      </p:pic>
    </p:spTree>
    <p:extLst>
      <p:ext uri="{BB962C8B-B14F-4D97-AF65-F5344CB8AC3E}">
        <p14:creationId xmlns:p14="http://schemas.microsoft.com/office/powerpoint/2010/main" val="3249122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94DFD-8A3A-4976-89DC-B32AE77A6D9C}"/>
              </a:ext>
            </a:extLst>
          </p:cNvPr>
          <p:cNvSpPr>
            <a:spLocks noGrp="1"/>
          </p:cNvSpPr>
          <p:nvPr>
            <p:ph type="title"/>
          </p:nvPr>
        </p:nvSpPr>
        <p:spPr>
          <a:xfrm>
            <a:off x="457200" y="548680"/>
            <a:ext cx="8229600" cy="1143000"/>
          </a:xfrm>
        </p:spPr>
        <p:txBody>
          <a:bodyPr/>
          <a:lstStyle/>
          <a:p>
            <a:r>
              <a:rPr lang="en-GB" u="sng" dirty="0"/>
              <a:t>Key Ways Parents Can Support</a:t>
            </a:r>
          </a:p>
        </p:txBody>
      </p:sp>
      <p:sp>
        <p:nvSpPr>
          <p:cNvPr id="3" name="Content Placeholder 2">
            <a:extLst>
              <a:ext uri="{FF2B5EF4-FFF2-40B4-BE49-F238E27FC236}">
                <a16:creationId xmlns:a16="http://schemas.microsoft.com/office/drawing/2014/main" id="{11A4FA1D-E928-41BA-88BD-F3516D9F8634}"/>
              </a:ext>
            </a:extLst>
          </p:cNvPr>
          <p:cNvSpPr>
            <a:spLocks noGrp="1"/>
          </p:cNvSpPr>
          <p:nvPr>
            <p:ph idx="1"/>
          </p:nvPr>
        </p:nvSpPr>
        <p:spPr>
          <a:xfrm>
            <a:off x="853464" y="1556792"/>
            <a:ext cx="7571184" cy="4525963"/>
          </a:xfrm>
        </p:spPr>
        <p:txBody>
          <a:bodyPr>
            <a:normAutofit fontScale="85000" lnSpcReduction="20000"/>
          </a:bodyPr>
          <a:lstStyle/>
          <a:p>
            <a:r>
              <a:rPr lang="en-GB" dirty="0"/>
              <a:t>Helping children to express feelings and emotions. </a:t>
            </a:r>
          </a:p>
          <a:p>
            <a:r>
              <a:rPr lang="en-GB" dirty="0"/>
              <a:t>Encouraging open communication.</a:t>
            </a:r>
          </a:p>
          <a:p>
            <a:r>
              <a:rPr lang="en-GB" dirty="0"/>
              <a:t>Ensuring children have appropriate levels of unstructured free-play and suitable periods of time to relax.</a:t>
            </a:r>
          </a:p>
          <a:p>
            <a:r>
              <a:rPr lang="en-GB" dirty="0"/>
              <a:t>Developing positive sleep patterns. </a:t>
            </a:r>
          </a:p>
          <a:p>
            <a:r>
              <a:rPr lang="en-GB" dirty="0"/>
              <a:t>Creating healthy boundaries. </a:t>
            </a:r>
          </a:p>
          <a:p>
            <a:r>
              <a:rPr lang="en-GB" dirty="0"/>
              <a:t>Managing technological usage. </a:t>
            </a:r>
          </a:p>
          <a:p>
            <a:r>
              <a:rPr lang="en-GB" dirty="0"/>
              <a:t>Supporting with mistakes, failures and coping when things go wrong (building resilience).</a:t>
            </a:r>
          </a:p>
          <a:p>
            <a:r>
              <a:rPr lang="en-GB" dirty="0"/>
              <a:t>Helping children to develop self-care </a:t>
            </a:r>
            <a:r>
              <a:rPr lang="en-GB"/>
              <a:t>skills.</a:t>
            </a:r>
            <a:endParaRPr lang="en-GB" dirty="0"/>
          </a:p>
          <a:p>
            <a:endParaRPr lang="en-GB" dirty="0"/>
          </a:p>
        </p:txBody>
      </p:sp>
      <p:pic>
        <p:nvPicPr>
          <p:cNvPr id="4" name="Picture 3">
            <a:extLst>
              <a:ext uri="{FF2B5EF4-FFF2-40B4-BE49-F238E27FC236}">
                <a16:creationId xmlns:a16="http://schemas.microsoft.com/office/drawing/2014/main" id="{5590ABE6-2677-4B32-A17F-55858A2D89CD}"/>
              </a:ext>
            </a:extLst>
          </p:cNvPr>
          <p:cNvPicPr>
            <a:picLocks noChangeAspect="1"/>
          </p:cNvPicPr>
          <p:nvPr/>
        </p:nvPicPr>
        <p:blipFill>
          <a:blip r:embed="rId2"/>
          <a:stretch>
            <a:fillRect/>
          </a:stretch>
        </p:blipFill>
        <p:spPr>
          <a:xfrm>
            <a:off x="0" y="0"/>
            <a:ext cx="591312" cy="6858000"/>
          </a:xfrm>
          <a:prstGeom prst="rect">
            <a:avLst/>
          </a:prstGeom>
        </p:spPr>
      </p:pic>
      <p:pic>
        <p:nvPicPr>
          <p:cNvPr id="5" name="Picture 4">
            <a:extLst>
              <a:ext uri="{FF2B5EF4-FFF2-40B4-BE49-F238E27FC236}">
                <a16:creationId xmlns:a16="http://schemas.microsoft.com/office/drawing/2014/main" id="{E1A10200-43ED-4CE6-A09A-7E122CEBEEB8}"/>
              </a:ext>
            </a:extLst>
          </p:cNvPr>
          <p:cNvPicPr>
            <a:picLocks noChangeAspect="1"/>
          </p:cNvPicPr>
          <p:nvPr/>
        </p:nvPicPr>
        <p:blipFill rotWithShape="1">
          <a:blip r:embed="rId3"/>
          <a:srcRect l="44814"/>
          <a:stretch/>
        </p:blipFill>
        <p:spPr>
          <a:xfrm>
            <a:off x="7812359" y="5792940"/>
            <a:ext cx="1300569" cy="1044447"/>
          </a:xfrm>
          <a:prstGeom prst="rect">
            <a:avLst/>
          </a:prstGeom>
        </p:spPr>
      </p:pic>
    </p:spTree>
    <p:extLst>
      <p:ext uri="{BB962C8B-B14F-4D97-AF65-F5344CB8AC3E}">
        <p14:creationId xmlns:p14="http://schemas.microsoft.com/office/powerpoint/2010/main" val="5937414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1378" name="Rectangle 2"/>
          <p:cNvSpPr>
            <a:spLocks noGrp="1" noChangeArrowheads="1"/>
          </p:cNvSpPr>
          <p:nvPr>
            <p:ph type="ctrTitle"/>
          </p:nvPr>
        </p:nvSpPr>
        <p:spPr>
          <a:xfrm>
            <a:off x="1403648" y="1556792"/>
            <a:ext cx="7196336" cy="1470025"/>
          </a:xfrm>
        </p:spPr>
        <p:txBody>
          <a:bodyPr/>
          <a:lstStyle/>
          <a:p>
            <a:pPr eaLnBrk="1" hangingPunct="1">
              <a:defRPr/>
            </a:pPr>
            <a:r>
              <a:rPr lang="en-GB" sz="4000" b="1" dirty="0"/>
              <a:t>To </a:t>
            </a:r>
            <a:r>
              <a:rPr lang="en-GB" sz="4000" b="1" u="sng" dirty="0">
                <a:latin typeface="Arial" panose="020B0604020202020204" pitchFamily="34" charset="0"/>
                <a:cs typeface="Arial" panose="020B0604020202020204" pitchFamily="34" charset="0"/>
              </a:rPr>
              <a:t>increase</a:t>
            </a:r>
            <a:r>
              <a:rPr lang="en-GB" sz="4000" b="1" dirty="0"/>
              <a:t> positive mental health we need to…..</a:t>
            </a:r>
            <a:endParaRPr lang="en-US" sz="4000" b="1" dirty="0"/>
          </a:p>
        </p:txBody>
      </p:sp>
      <p:sp>
        <p:nvSpPr>
          <p:cNvPr id="101379" name="Rectangle 3"/>
          <p:cNvSpPr>
            <a:spLocks noGrp="1" noChangeArrowheads="1"/>
          </p:cNvSpPr>
          <p:nvPr>
            <p:ph type="subTitle" idx="1"/>
          </p:nvPr>
        </p:nvSpPr>
        <p:spPr>
          <a:xfrm>
            <a:off x="1619672" y="3572966"/>
            <a:ext cx="6400800" cy="1752600"/>
          </a:xfrm>
        </p:spPr>
        <p:txBody>
          <a:bodyPr/>
          <a:lstStyle/>
          <a:p>
            <a:pPr eaLnBrk="1" hangingPunct="1">
              <a:defRPr/>
            </a:pPr>
            <a:r>
              <a:rPr lang="en-GB" sz="4000" b="1" dirty="0">
                <a:solidFill>
                  <a:schemeClr val="tx2"/>
                </a:solidFill>
                <a:latin typeface="Arial" panose="020B0604020202020204" pitchFamily="34" charset="0"/>
                <a:cs typeface="Arial" panose="020B0604020202020204" pitchFamily="34" charset="0"/>
              </a:rPr>
              <a:t>Reduce risk and increase resilience</a:t>
            </a:r>
            <a:endParaRPr lang="en-US" sz="4000" b="1" dirty="0">
              <a:solidFill>
                <a:schemeClr val="tx2"/>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86D2BA60-204B-451E-BF5F-82FE223954A3}"/>
              </a:ext>
            </a:extLst>
          </p:cNvPr>
          <p:cNvPicPr>
            <a:picLocks noChangeAspect="1"/>
          </p:cNvPicPr>
          <p:nvPr/>
        </p:nvPicPr>
        <p:blipFill>
          <a:blip r:embed="rId3"/>
          <a:stretch>
            <a:fillRect/>
          </a:stretch>
        </p:blipFill>
        <p:spPr>
          <a:xfrm>
            <a:off x="0" y="0"/>
            <a:ext cx="591312"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0137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9"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248A3BE-4C7E-4A80-A1B2-16B744108AF4}"/>
              </a:ext>
            </a:extLst>
          </p:cNvPr>
          <p:cNvPicPr>
            <a:picLocks noChangeAspect="1"/>
          </p:cNvPicPr>
          <p:nvPr/>
        </p:nvPicPr>
        <p:blipFill>
          <a:blip r:embed="rId3"/>
          <a:stretch>
            <a:fillRect/>
          </a:stretch>
        </p:blipFill>
        <p:spPr>
          <a:xfrm>
            <a:off x="1835696" y="1329334"/>
            <a:ext cx="6438900" cy="5324475"/>
          </a:xfrm>
          <a:prstGeom prst="rect">
            <a:avLst/>
          </a:prstGeom>
        </p:spPr>
      </p:pic>
      <p:sp>
        <p:nvSpPr>
          <p:cNvPr id="3" name="Title 2">
            <a:extLst>
              <a:ext uri="{FF2B5EF4-FFF2-40B4-BE49-F238E27FC236}">
                <a16:creationId xmlns:a16="http://schemas.microsoft.com/office/drawing/2014/main" id="{7AD89DE2-BFA7-4096-A13F-122E26A80CAB}"/>
              </a:ext>
            </a:extLst>
          </p:cNvPr>
          <p:cNvSpPr>
            <a:spLocks noGrp="1"/>
          </p:cNvSpPr>
          <p:nvPr>
            <p:ph type="title"/>
          </p:nvPr>
        </p:nvSpPr>
        <p:spPr>
          <a:xfrm>
            <a:off x="1352550" y="192756"/>
            <a:ext cx="7416602" cy="950243"/>
          </a:xfrm>
        </p:spPr>
        <p:txBody>
          <a:bodyPr>
            <a:normAutofit fontScale="90000"/>
          </a:bodyPr>
          <a:lstStyle/>
          <a:p>
            <a:r>
              <a:rPr lang="en-GB" dirty="0"/>
              <a:t>Risk &amp; Protective factors for CYP’s Mental Health</a:t>
            </a:r>
          </a:p>
        </p:txBody>
      </p:sp>
      <p:pic>
        <p:nvPicPr>
          <p:cNvPr id="5" name="Picture 4">
            <a:extLst>
              <a:ext uri="{FF2B5EF4-FFF2-40B4-BE49-F238E27FC236}">
                <a16:creationId xmlns:a16="http://schemas.microsoft.com/office/drawing/2014/main" id="{15C3269B-F3F2-464B-9897-740E3667850D}"/>
              </a:ext>
            </a:extLst>
          </p:cNvPr>
          <p:cNvPicPr>
            <a:picLocks noChangeAspect="1"/>
          </p:cNvPicPr>
          <p:nvPr/>
        </p:nvPicPr>
        <p:blipFill>
          <a:blip r:embed="rId4"/>
          <a:stretch>
            <a:fillRect/>
          </a:stretch>
        </p:blipFill>
        <p:spPr>
          <a:xfrm>
            <a:off x="0" y="0"/>
            <a:ext cx="591312" cy="6858000"/>
          </a:xfrm>
          <a:prstGeom prst="rect">
            <a:avLst/>
          </a:prstGeom>
        </p:spPr>
      </p:pic>
    </p:spTree>
    <p:extLst>
      <p:ext uri="{BB962C8B-B14F-4D97-AF65-F5344CB8AC3E}">
        <p14:creationId xmlns:p14="http://schemas.microsoft.com/office/powerpoint/2010/main" val="14412092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54CAD241-50DA-4CAB-AE7C-FD2573CF26E1}"/>
              </a:ext>
            </a:extLst>
          </p:cNvPr>
          <p:cNvPicPr>
            <a:picLocks noChangeAspect="1"/>
          </p:cNvPicPr>
          <p:nvPr/>
        </p:nvPicPr>
        <p:blipFill>
          <a:blip r:embed="rId2"/>
          <a:stretch>
            <a:fillRect/>
          </a:stretch>
        </p:blipFill>
        <p:spPr>
          <a:xfrm>
            <a:off x="755577" y="50988"/>
            <a:ext cx="8149588" cy="6671289"/>
          </a:xfrm>
          <a:prstGeom prst="rect">
            <a:avLst/>
          </a:prstGeom>
        </p:spPr>
      </p:pic>
      <p:pic>
        <p:nvPicPr>
          <p:cNvPr id="4" name="Picture 3">
            <a:extLst>
              <a:ext uri="{FF2B5EF4-FFF2-40B4-BE49-F238E27FC236}">
                <a16:creationId xmlns:a16="http://schemas.microsoft.com/office/drawing/2014/main" id="{B8BC07B4-4C66-40D7-9EF0-A8AECBF52DF6}"/>
              </a:ext>
            </a:extLst>
          </p:cNvPr>
          <p:cNvPicPr>
            <a:picLocks noChangeAspect="1"/>
          </p:cNvPicPr>
          <p:nvPr/>
        </p:nvPicPr>
        <p:blipFill>
          <a:blip r:embed="rId3"/>
          <a:stretch>
            <a:fillRect/>
          </a:stretch>
        </p:blipFill>
        <p:spPr>
          <a:xfrm>
            <a:off x="0" y="0"/>
            <a:ext cx="591312" cy="6858000"/>
          </a:xfrm>
          <a:prstGeom prst="rect">
            <a:avLst/>
          </a:prstGeom>
        </p:spPr>
      </p:pic>
    </p:spTree>
    <p:extLst>
      <p:ext uri="{BB962C8B-B14F-4D97-AF65-F5344CB8AC3E}">
        <p14:creationId xmlns:p14="http://schemas.microsoft.com/office/powerpoint/2010/main" val="29137533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E21670D-1D57-42DE-AF31-AC701C663C06}"/>
              </a:ext>
            </a:extLst>
          </p:cNvPr>
          <p:cNvSpPr txBox="1"/>
          <p:nvPr/>
        </p:nvSpPr>
        <p:spPr>
          <a:xfrm>
            <a:off x="1547664" y="260648"/>
            <a:ext cx="6840760" cy="707886"/>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Tahoma" pitchFamily="34" charset="0"/>
                <a:ea typeface="+mn-ea"/>
                <a:cs typeface="Arial" charset="0"/>
              </a:rPr>
              <a:t>What is Resilience</a:t>
            </a:r>
          </a:p>
        </p:txBody>
      </p:sp>
      <p:sp>
        <p:nvSpPr>
          <p:cNvPr id="7" name="TextBox 6">
            <a:extLst>
              <a:ext uri="{FF2B5EF4-FFF2-40B4-BE49-F238E27FC236}">
                <a16:creationId xmlns:a16="http://schemas.microsoft.com/office/drawing/2014/main" id="{F85DE2CB-9D73-4653-A8E6-D810599DE0AE}"/>
              </a:ext>
            </a:extLst>
          </p:cNvPr>
          <p:cNvSpPr txBox="1"/>
          <p:nvPr/>
        </p:nvSpPr>
        <p:spPr>
          <a:xfrm>
            <a:off x="1547664" y="1350981"/>
            <a:ext cx="7344816" cy="2246769"/>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1" i="0" u="none" strike="noStrike" kern="1200" cap="none" spc="0" normalizeH="0" baseline="0" noProof="0" dirty="0">
                <a:ln>
                  <a:noFill/>
                </a:ln>
                <a:solidFill>
                  <a:schemeClr val="tx2">
                    <a:lumMod val="60000"/>
                    <a:lumOff val="40000"/>
                  </a:schemeClr>
                </a:solidFill>
                <a:effectLst/>
                <a:uLnTx/>
                <a:uFillTx/>
                <a:latin typeface="+mn-lt"/>
                <a:ea typeface="+mn-ea"/>
                <a:cs typeface="Arial" charset="0"/>
              </a:rPr>
              <a:t>Resilience</a:t>
            </a:r>
            <a:r>
              <a:rPr kumimoji="0" lang="en-GB" sz="2800" b="0" i="0" u="none" strike="noStrike" kern="1200" cap="none" spc="0" normalizeH="0" baseline="0" noProof="0" dirty="0">
                <a:ln>
                  <a:noFill/>
                </a:ln>
                <a:solidFill>
                  <a:srgbClr val="222222"/>
                </a:solidFill>
                <a:effectLst/>
                <a:uLnTx/>
                <a:uFillTx/>
                <a:latin typeface="+mn-lt"/>
                <a:ea typeface="+mn-ea"/>
                <a:cs typeface="Arial" charset="0"/>
              </a:rPr>
              <a:t> is the ability to adapt to difficult situations. When stress, adversity or trauma strikes, you still experience anger, grief and pain, but you're able to keep functioning — both physically and psychologically.</a:t>
            </a:r>
            <a:endParaRPr kumimoji="0" lang="en-GB" sz="2800" b="1" i="0" u="none" strike="noStrike" kern="1200" cap="none" spc="0" normalizeH="0" baseline="0" noProof="0" dirty="0">
              <a:ln>
                <a:noFill/>
              </a:ln>
              <a:solidFill>
                <a:prstClr val="black"/>
              </a:solidFill>
              <a:effectLst/>
              <a:uLnTx/>
              <a:uFillTx/>
              <a:latin typeface="+mn-lt"/>
              <a:ea typeface="+mn-ea"/>
              <a:cs typeface="Arial" charset="0"/>
            </a:endParaRPr>
          </a:p>
        </p:txBody>
      </p:sp>
      <p:pic>
        <p:nvPicPr>
          <p:cNvPr id="4" name="Picture 3" descr="Child getting ready to fly a kite">
            <a:extLst>
              <a:ext uri="{FF2B5EF4-FFF2-40B4-BE49-F238E27FC236}">
                <a16:creationId xmlns:a16="http://schemas.microsoft.com/office/drawing/2014/main" id="{B7A55CEA-51FA-454C-AABB-F5C261615B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47864" y="3560579"/>
            <a:ext cx="2658743" cy="1772062"/>
          </a:xfrm>
          <a:prstGeom prst="rect">
            <a:avLst/>
          </a:prstGeom>
        </p:spPr>
      </p:pic>
      <p:pic>
        <p:nvPicPr>
          <p:cNvPr id="6" name="Picture 5">
            <a:extLst>
              <a:ext uri="{FF2B5EF4-FFF2-40B4-BE49-F238E27FC236}">
                <a16:creationId xmlns:a16="http://schemas.microsoft.com/office/drawing/2014/main" id="{257A3659-C692-4D1A-864A-F3E246DDF5C9}"/>
              </a:ext>
            </a:extLst>
          </p:cNvPr>
          <p:cNvPicPr>
            <a:picLocks noChangeAspect="1"/>
          </p:cNvPicPr>
          <p:nvPr/>
        </p:nvPicPr>
        <p:blipFill>
          <a:blip r:embed="rId4"/>
          <a:stretch>
            <a:fillRect/>
          </a:stretch>
        </p:blipFill>
        <p:spPr>
          <a:xfrm>
            <a:off x="0" y="0"/>
            <a:ext cx="591312" cy="6858000"/>
          </a:xfrm>
          <a:prstGeom prst="rect">
            <a:avLst/>
          </a:prstGeom>
        </p:spPr>
      </p:pic>
    </p:spTree>
    <p:extLst>
      <p:ext uri="{BB962C8B-B14F-4D97-AF65-F5344CB8AC3E}">
        <p14:creationId xmlns:p14="http://schemas.microsoft.com/office/powerpoint/2010/main" val="1851392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28C01-2A0D-4AEB-A6CD-BDBC04FC3249}"/>
              </a:ext>
            </a:extLst>
          </p:cNvPr>
          <p:cNvSpPr>
            <a:spLocks noGrp="1"/>
          </p:cNvSpPr>
          <p:nvPr>
            <p:ph type="title"/>
          </p:nvPr>
        </p:nvSpPr>
        <p:spPr>
          <a:xfrm>
            <a:off x="2357754" y="1106742"/>
            <a:ext cx="5022558" cy="602903"/>
          </a:xfrm>
        </p:spPr>
        <p:txBody>
          <a:bodyPr>
            <a:normAutofit fontScale="90000"/>
          </a:bodyPr>
          <a:lstStyle/>
          <a:p>
            <a:pPr algn="ctr"/>
            <a:r>
              <a:rPr lang="en-GB" u="sng" dirty="0"/>
              <a:t>Session Agreement </a:t>
            </a:r>
          </a:p>
        </p:txBody>
      </p:sp>
      <p:pic>
        <p:nvPicPr>
          <p:cNvPr id="12" name="Picture 11" descr="Logo, company name&#10;&#10;Description automatically generated">
            <a:extLst>
              <a:ext uri="{FF2B5EF4-FFF2-40B4-BE49-F238E27FC236}">
                <a16:creationId xmlns:a16="http://schemas.microsoft.com/office/drawing/2014/main" id="{12C365D1-F091-4AED-A5FB-7B0FDA27E2CD}"/>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047950" y="3831460"/>
            <a:ext cx="1490941" cy="1490941"/>
          </a:xfrm>
          <a:prstGeom prst="rect">
            <a:avLst/>
          </a:prstGeom>
        </p:spPr>
      </p:pic>
      <p:pic>
        <p:nvPicPr>
          <p:cNvPr id="5" name="Picture 4">
            <a:extLst>
              <a:ext uri="{FF2B5EF4-FFF2-40B4-BE49-F238E27FC236}">
                <a16:creationId xmlns:a16="http://schemas.microsoft.com/office/drawing/2014/main" id="{FFFEA866-6A77-49BD-A759-3BF2EF67DB38}"/>
              </a:ext>
            </a:extLst>
          </p:cNvPr>
          <p:cNvPicPr>
            <a:picLocks noChangeAspect="1"/>
          </p:cNvPicPr>
          <p:nvPr/>
        </p:nvPicPr>
        <p:blipFill>
          <a:blip r:embed="rId5"/>
          <a:stretch>
            <a:fillRect/>
          </a:stretch>
        </p:blipFill>
        <p:spPr>
          <a:xfrm>
            <a:off x="4154658" y="2102828"/>
            <a:ext cx="1428750" cy="1428750"/>
          </a:xfrm>
          <a:prstGeom prst="rect">
            <a:avLst/>
          </a:prstGeom>
        </p:spPr>
      </p:pic>
      <p:pic>
        <p:nvPicPr>
          <p:cNvPr id="9" name="Content Placeholder 8">
            <a:extLst>
              <a:ext uri="{FF2B5EF4-FFF2-40B4-BE49-F238E27FC236}">
                <a16:creationId xmlns:a16="http://schemas.microsoft.com/office/drawing/2014/main" id="{BFAC972F-625C-4BF3-9C33-E4139C8EBB0F}"/>
              </a:ext>
            </a:extLst>
          </p:cNvPr>
          <p:cNvPicPr>
            <a:picLocks noGrp="1" noChangeAspect="1"/>
          </p:cNvPicPr>
          <p:nvPr>
            <p:ph idx="1"/>
          </p:nvPr>
        </p:nvPicPr>
        <p:blipFill>
          <a:blip r:embed="rId6"/>
          <a:stretch>
            <a:fillRect/>
          </a:stretch>
        </p:blipFill>
        <p:spPr>
          <a:xfrm>
            <a:off x="2719467" y="1996640"/>
            <a:ext cx="1490941" cy="1490941"/>
          </a:xfrm>
          <a:prstGeom prst="rect">
            <a:avLst/>
          </a:prstGeom>
        </p:spPr>
      </p:pic>
      <p:pic>
        <p:nvPicPr>
          <p:cNvPr id="1026" name="Picture 2" descr="Alarm, clock, time icon - Download on Iconfinder">
            <a:extLst>
              <a:ext uri="{FF2B5EF4-FFF2-40B4-BE49-F238E27FC236}">
                <a16:creationId xmlns:a16="http://schemas.microsoft.com/office/drawing/2014/main" id="{AA8F21FD-26C4-4FBE-B425-1A1043729EC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57754" y="3831460"/>
            <a:ext cx="1490941" cy="149094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6BC6DFC7-4D51-4FC4-A14E-A87333DAC1D5}"/>
              </a:ext>
            </a:extLst>
          </p:cNvPr>
          <p:cNvPicPr>
            <a:picLocks noChangeAspect="1"/>
          </p:cNvPicPr>
          <p:nvPr/>
        </p:nvPicPr>
        <p:blipFill>
          <a:blip r:embed="rId8"/>
          <a:stretch>
            <a:fillRect/>
          </a:stretch>
        </p:blipFill>
        <p:spPr>
          <a:xfrm>
            <a:off x="5796136" y="2102828"/>
            <a:ext cx="1428750" cy="1428750"/>
          </a:xfrm>
          <a:prstGeom prst="rect">
            <a:avLst/>
          </a:prstGeom>
        </p:spPr>
      </p:pic>
      <p:pic>
        <p:nvPicPr>
          <p:cNvPr id="20" name="Picture 19">
            <a:extLst>
              <a:ext uri="{FF2B5EF4-FFF2-40B4-BE49-F238E27FC236}">
                <a16:creationId xmlns:a16="http://schemas.microsoft.com/office/drawing/2014/main" id="{AF674772-4356-4FCA-A4B0-AF907B5B39C9}"/>
              </a:ext>
            </a:extLst>
          </p:cNvPr>
          <p:cNvPicPr>
            <a:picLocks noChangeAspect="1"/>
          </p:cNvPicPr>
          <p:nvPr/>
        </p:nvPicPr>
        <p:blipFill>
          <a:blip r:embed="rId9"/>
          <a:stretch>
            <a:fillRect/>
          </a:stretch>
        </p:blipFill>
        <p:spPr>
          <a:xfrm>
            <a:off x="5940152" y="3992550"/>
            <a:ext cx="1691917" cy="1168759"/>
          </a:xfrm>
          <a:prstGeom prst="rect">
            <a:avLst/>
          </a:prstGeom>
        </p:spPr>
      </p:pic>
      <p:pic>
        <p:nvPicPr>
          <p:cNvPr id="11" name="Picture 10" descr="Purple Bit.JPG">
            <a:extLst>
              <a:ext uri="{FF2B5EF4-FFF2-40B4-BE49-F238E27FC236}">
                <a16:creationId xmlns:a16="http://schemas.microsoft.com/office/drawing/2014/main" id="{09759721-CAD8-4A61-91BC-CDCA347BD392}"/>
              </a:ext>
            </a:extLst>
          </p:cNvPr>
          <p:cNvPicPr>
            <a:picLocks noChangeAspect="1"/>
          </p:cNvPicPr>
          <p:nvPr/>
        </p:nvPicPr>
        <p:blipFill>
          <a:blip r:embed="rId10" cstate="print">
            <a:extLst>
              <a:ext uri="{BEBA8EAE-BF5A-486C-A8C5-ECC9F3942E4B}">
                <a14:imgProps xmlns:a14="http://schemas.microsoft.com/office/drawing/2010/main">
                  <a14:imgLayer r:embed="rId11">
                    <a14:imgEffect>
                      <a14:artisticCement/>
                    </a14:imgEffect>
                    <a14:imgEffect>
                      <a14:saturation sat="33000"/>
                    </a14:imgEffect>
                  </a14:imgLayer>
                </a14:imgProps>
              </a:ext>
            </a:extLst>
          </a:blip>
          <a:stretch>
            <a:fillRect/>
          </a:stretch>
        </p:blipFill>
        <p:spPr>
          <a:xfrm rot="5400000">
            <a:off x="-3132389" y="3132385"/>
            <a:ext cx="6858004" cy="593226"/>
          </a:xfrm>
          <a:prstGeom prst="rect">
            <a:avLst/>
          </a:prstGeom>
          <a:solidFill>
            <a:srgbClr val="00B050"/>
          </a:solidFill>
        </p:spPr>
      </p:pic>
      <p:pic>
        <p:nvPicPr>
          <p:cNvPr id="4" name="Picture 3">
            <a:extLst>
              <a:ext uri="{FF2B5EF4-FFF2-40B4-BE49-F238E27FC236}">
                <a16:creationId xmlns:a16="http://schemas.microsoft.com/office/drawing/2014/main" id="{D8238D90-4099-46D9-B4F2-179294D9EC19}"/>
              </a:ext>
            </a:extLst>
          </p:cNvPr>
          <p:cNvPicPr>
            <a:picLocks noChangeAspect="1"/>
          </p:cNvPicPr>
          <p:nvPr/>
        </p:nvPicPr>
        <p:blipFill>
          <a:blip r:embed="rId12"/>
          <a:stretch>
            <a:fillRect/>
          </a:stretch>
        </p:blipFill>
        <p:spPr>
          <a:xfrm>
            <a:off x="7827591" y="5877272"/>
            <a:ext cx="1238814" cy="980728"/>
          </a:xfrm>
          <a:prstGeom prst="rect">
            <a:avLst/>
          </a:prstGeom>
        </p:spPr>
      </p:pic>
    </p:spTree>
    <p:extLst>
      <p:ext uri="{BB962C8B-B14F-4D97-AF65-F5344CB8AC3E}">
        <p14:creationId xmlns:p14="http://schemas.microsoft.com/office/powerpoint/2010/main" val="28137507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ext Box 2"/>
          <p:cNvSpPr txBox="1">
            <a:spLocks noChangeArrowheads="1"/>
          </p:cNvSpPr>
          <p:nvPr/>
        </p:nvSpPr>
        <p:spPr bwMode="auto">
          <a:xfrm>
            <a:off x="3032125" y="2632075"/>
            <a:ext cx="184150" cy="457200"/>
          </a:xfrm>
          <a:prstGeom prst="rect">
            <a:avLst/>
          </a:prstGeom>
          <a:noFill/>
          <a:ln w="9525">
            <a:noFill/>
            <a:miter lim="800000"/>
            <a:headEnd/>
            <a:tailEnd/>
          </a:ln>
        </p:spPr>
        <p:txBody>
          <a:bodyPr wrap="none">
            <a:spAutoFit/>
          </a:bodyPr>
          <a:lstStyle/>
          <a:p>
            <a:endParaRPr lang="en-US" sz="2400" b="0">
              <a:latin typeface="Times New Roman" pitchFamily="18" charset="0"/>
            </a:endParaRPr>
          </a:p>
        </p:txBody>
      </p:sp>
      <p:sp>
        <p:nvSpPr>
          <p:cNvPr id="124931" name="Rectangle 3"/>
          <p:cNvSpPr>
            <a:spLocks noGrp="1" noChangeArrowheads="1"/>
          </p:cNvSpPr>
          <p:nvPr>
            <p:ph type="title"/>
          </p:nvPr>
        </p:nvSpPr>
        <p:spPr>
          <a:xfrm>
            <a:off x="1331640" y="260648"/>
            <a:ext cx="7509520" cy="1143000"/>
          </a:xfrm>
        </p:spPr>
        <p:txBody>
          <a:bodyPr>
            <a:normAutofit fontScale="90000"/>
          </a:bodyPr>
          <a:lstStyle/>
          <a:p>
            <a:pPr eaLnBrk="1" hangingPunct="1">
              <a:defRPr/>
            </a:pPr>
            <a:r>
              <a:rPr lang="en-GB" b="1" dirty="0">
                <a:cs typeface="Arial" panose="020B0604020202020204" pitchFamily="34" charset="0"/>
              </a:rPr>
              <a:t>To Build resilience, children need?  </a:t>
            </a:r>
          </a:p>
        </p:txBody>
      </p:sp>
      <p:sp>
        <p:nvSpPr>
          <p:cNvPr id="124932" name="Rectangle 4"/>
          <p:cNvSpPr>
            <a:spLocks noGrp="1" noChangeArrowheads="1"/>
          </p:cNvSpPr>
          <p:nvPr>
            <p:ph idx="1"/>
          </p:nvPr>
        </p:nvSpPr>
        <p:spPr>
          <a:xfrm>
            <a:off x="1691680" y="2132856"/>
            <a:ext cx="6264696" cy="4138464"/>
          </a:xfrm>
        </p:spPr>
        <p:txBody>
          <a:bodyPr/>
          <a:lstStyle/>
          <a:p>
            <a:pPr>
              <a:defRPr/>
            </a:pPr>
            <a:r>
              <a:rPr lang="en-GB" sz="2400" dirty="0">
                <a:cs typeface="Arial" panose="020B0604020202020204" pitchFamily="34" charset="0"/>
              </a:rPr>
              <a:t>Good parent/child relationships</a:t>
            </a:r>
          </a:p>
          <a:p>
            <a:pPr eaLnBrk="1" hangingPunct="1">
              <a:defRPr/>
            </a:pPr>
            <a:r>
              <a:rPr lang="en-GB" sz="2400" dirty="0">
                <a:cs typeface="Arial" panose="020B0604020202020204" pitchFamily="34" charset="0"/>
              </a:rPr>
              <a:t>Positive peer relationships</a:t>
            </a:r>
          </a:p>
          <a:p>
            <a:pPr eaLnBrk="1" hangingPunct="1">
              <a:defRPr/>
            </a:pPr>
            <a:r>
              <a:rPr lang="en-GB" sz="2400" dirty="0">
                <a:cs typeface="Arial" panose="020B0604020202020204" pitchFamily="34" charset="0"/>
              </a:rPr>
              <a:t>Individuality/strong identity</a:t>
            </a:r>
          </a:p>
          <a:p>
            <a:pPr eaLnBrk="1" hangingPunct="1">
              <a:defRPr/>
            </a:pPr>
            <a:r>
              <a:rPr lang="en-GB" sz="2400" dirty="0">
                <a:cs typeface="Arial" panose="020B0604020202020204" pitchFamily="34" charset="0"/>
              </a:rPr>
              <a:t>Good communication skills</a:t>
            </a:r>
          </a:p>
          <a:p>
            <a:pPr eaLnBrk="1" hangingPunct="1">
              <a:defRPr/>
            </a:pPr>
            <a:r>
              <a:rPr lang="en-GB" sz="2400" dirty="0">
                <a:cs typeface="Arial" panose="020B0604020202020204" pitchFamily="34" charset="0"/>
              </a:rPr>
              <a:t>Positive self-esteem/self-worth</a:t>
            </a:r>
          </a:p>
          <a:p>
            <a:pPr eaLnBrk="1" hangingPunct="1">
              <a:defRPr/>
            </a:pPr>
            <a:r>
              <a:rPr lang="en-GB" sz="2400" dirty="0">
                <a:cs typeface="Arial" panose="020B0604020202020204" pitchFamily="34" charset="0"/>
              </a:rPr>
              <a:t>Problem solving abilities</a:t>
            </a:r>
          </a:p>
          <a:p>
            <a:pPr eaLnBrk="1" hangingPunct="1">
              <a:defRPr/>
            </a:pPr>
            <a:r>
              <a:rPr lang="en-GB" sz="2400" dirty="0">
                <a:cs typeface="Arial" panose="020B0604020202020204" pitchFamily="34" charset="0"/>
              </a:rPr>
              <a:t>Self-reflection</a:t>
            </a:r>
          </a:p>
          <a:p>
            <a:pPr eaLnBrk="1" hangingPunct="1">
              <a:defRPr/>
            </a:pPr>
            <a:r>
              <a:rPr lang="en-GB" sz="2400" dirty="0">
                <a:cs typeface="Arial" panose="020B0604020202020204" pitchFamily="34" charset="0"/>
              </a:rPr>
              <a:t>Empathy</a:t>
            </a:r>
          </a:p>
          <a:p>
            <a:pPr eaLnBrk="1" hangingPunct="1">
              <a:buFont typeface="Wingdings" pitchFamily="2" charset="2"/>
              <a:buNone/>
              <a:defRPr/>
            </a:pPr>
            <a:endParaRPr lang="en-GB" sz="2400" dirty="0"/>
          </a:p>
        </p:txBody>
      </p:sp>
      <p:pic>
        <p:nvPicPr>
          <p:cNvPr id="6" name="Picture 5">
            <a:extLst>
              <a:ext uri="{FF2B5EF4-FFF2-40B4-BE49-F238E27FC236}">
                <a16:creationId xmlns:a16="http://schemas.microsoft.com/office/drawing/2014/main" id="{732F0607-D80F-4055-87B9-8A2E6D09E326}"/>
              </a:ext>
            </a:extLst>
          </p:cNvPr>
          <p:cNvPicPr>
            <a:picLocks noChangeAspect="1"/>
          </p:cNvPicPr>
          <p:nvPr/>
        </p:nvPicPr>
        <p:blipFill>
          <a:blip r:embed="rId3"/>
          <a:stretch>
            <a:fillRect/>
          </a:stretch>
        </p:blipFill>
        <p:spPr>
          <a:xfrm>
            <a:off x="0" y="0"/>
            <a:ext cx="591312"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493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493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493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493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493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4932">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493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493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6" name="Rectangle 4"/>
          <p:cNvSpPr>
            <a:spLocks noGrp="1" noChangeArrowheads="1"/>
          </p:cNvSpPr>
          <p:nvPr>
            <p:ph type="ctrTitle"/>
          </p:nvPr>
        </p:nvSpPr>
        <p:spPr>
          <a:xfrm>
            <a:off x="1080728" y="718645"/>
            <a:ext cx="6982544" cy="1470025"/>
          </a:xfrm>
        </p:spPr>
        <p:txBody>
          <a:bodyPr>
            <a:normAutofit/>
          </a:bodyPr>
          <a:lstStyle/>
          <a:p>
            <a:pPr algn="l" eaLnBrk="1" hangingPunct="1">
              <a:defRPr/>
            </a:pPr>
            <a:r>
              <a:rPr lang="en-GB" sz="4000" u="sng" dirty="0"/>
              <a:t>Anxiety: A Summary</a:t>
            </a:r>
          </a:p>
        </p:txBody>
      </p:sp>
      <p:pic>
        <p:nvPicPr>
          <p:cNvPr id="7" name="Picture 6"/>
          <p:cNvPicPr>
            <a:picLocks noChangeAspect="1"/>
          </p:cNvPicPr>
          <p:nvPr/>
        </p:nvPicPr>
        <p:blipFill rotWithShape="1">
          <a:blip r:embed="rId3"/>
          <a:srcRect l="44118"/>
          <a:stretch/>
        </p:blipFill>
        <p:spPr>
          <a:xfrm>
            <a:off x="7668344" y="5693368"/>
            <a:ext cx="1468512" cy="1164632"/>
          </a:xfrm>
          <a:prstGeom prst="rect">
            <a:avLst/>
          </a:prstGeom>
        </p:spPr>
      </p:pic>
      <p:pic>
        <p:nvPicPr>
          <p:cNvPr id="5" name="Picture 4">
            <a:extLst>
              <a:ext uri="{FF2B5EF4-FFF2-40B4-BE49-F238E27FC236}">
                <a16:creationId xmlns:a16="http://schemas.microsoft.com/office/drawing/2014/main" id="{168D29AA-8994-45F5-8F6E-16BA5D7F3546}"/>
              </a:ext>
            </a:extLst>
          </p:cNvPr>
          <p:cNvPicPr>
            <a:picLocks noChangeAspect="1"/>
          </p:cNvPicPr>
          <p:nvPr/>
        </p:nvPicPr>
        <p:blipFill>
          <a:blip r:embed="rId4"/>
          <a:stretch>
            <a:fillRect/>
          </a:stretch>
        </p:blipFill>
        <p:spPr>
          <a:xfrm>
            <a:off x="0" y="0"/>
            <a:ext cx="591312" cy="6858000"/>
          </a:xfrm>
          <a:prstGeom prst="rect">
            <a:avLst/>
          </a:prstGeom>
        </p:spPr>
      </p:pic>
      <p:sp>
        <p:nvSpPr>
          <p:cNvPr id="9" name="Rectangle 3">
            <a:extLst>
              <a:ext uri="{FF2B5EF4-FFF2-40B4-BE49-F238E27FC236}">
                <a16:creationId xmlns:a16="http://schemas.microsoft.com/office/drawing/2014/main" id="{9A5F22FF-E884-46BE-A296-EEB8E85BD9F4}"/>
              </a:ext>
            </a:extLst>
          </p:cNvPr>
          <p:cNvSpPr>
            <a:spLocks noGrp="1" noChangeArrowheads="1"/>
          </p:cNvSpPr>
          <p:nvPr>
            <p:ph type="subTitle" idx="1"/>
          </p:nvPr>
        </p:nvSpPr>
        <p:spPr>
          <a:xfrm>
            <a:off x="1100138" y="2166938"/>
            <a:ext cx="6867525" cy="3916362"/>
          </a:xfrm>
        </p:spPr>
        <p:txBody>
          <a:bodyPr>
            <a:normAutofit fontScale="47500" lnSpcReduction="20000"/>
          </a:bodyPr>
          <a:lstStyle/>
          <a:p>
            <a:pPr marL="571500" indent="-571500" algn="l">
              <a:buFont typeface="Arial" panose="020B0604020202020204" pitchFamily="34" charset="0"/>
              <a:buChar char="•"/>
            </a:pPr>
            <a:r>
              <a:rPr lang="en-GB" sz="4400" dirty="0">
                <a:solidFill>
                  <a:schemeClr val="tx1"/>
                </a:solidFill>
              </a:rPr>
              <a:t>Anxiety is a </a:t>
            </a:r>
            <a:r>
              <a:rPr lang="en-GB" sz="4400" b="1" i="1" dirty="0">
                <a:solidFill>
                  <a:schemeClr val="tx1"/>
                </a:solidFill>
              </a:rPr>
              <a:t>normal</a:t>
            </a:r>
            <a:r>
              <a:rPr lang="en-GB" sz="4400" dirty="0">
                <a:solidFill>
                  <a:schemeClr val="tx1"/>
                </a:solidFill>
              </a:rPr>
              <a:t> feeling</a:t>
            </a:r>
          </a:p>
          <a:p>
            <a:pPr marL="571500" indent="-571500" algn="l">
              <a:buFont typeface="Arial" panose="020B0604020202020204" pitchFamily="34" charset="0"/>
              <a:buChar char="•"/>
            </a:pPr>
            <a:r>
              <a:rPr lang="en-GB" sz="4400" dirty="0">
                <a:solidFill>
                  <a:schemeClr val="tx1"/>
                </a:solidFill>
              </a:rPr>
              <a:t>Occurs in times of stress or challenge</a:t>
            </a:r>
          </a:p>
          <a:p>
            <a:pPr marL="571500" indent="-571500" algn="l">
              <a:buFont typeface="Arial" panose="020B0604020202020204" pitchFamily="34" charset="0"/>
              <a:buChar char="•"/>
            </a:pPr>
            <a:r>
              <a:rPr lang="en-GB" sz="4400" dirty="0">
                <a:solidFill>
                  <a:schemeClr val="tx1"/>
                </a:solidFill>
              </a:rPr>
              <a:t>Body produces stress hormones, such as adrenaline and cortisol</a:t>
            </a:r>
          </a:p>
          <a:p>
            <a:pPr marL="571500" indent="-571500" algn="l">
              <a:buFont typeface="Arial" panose="020B0604020202020204" pitchFamily="34" charset="0"/>
              <a:buChar char="•"/>
            </a:pPr>
            <a:r>
              <a:rPr lang="en-GB" sz="4400" dirty="0">
                <a:solidFill>
                  <a:schemeClr val="tx1"/>
                </a:solidFill>
              </a:rPr>
              <a:t>Fight, flight or freeze reaction</a:t>
            </a:r>
          </a:p>
          <a:p>
            <a:pPr marL="571500" indent="-571500" algn="l">
              <a:buFont typeface="Arial" panose="020B0604020202020204" pitchFamily="34" charset="0"/>
              <a:buChar char="•"/>
            </a:pPr>
            <a:r>
              <a:rPr lang="en-GB" sz="4400" dirty="0">
                <a:solidFill>
                  <a:schemeClr val="tx1"/>
                </a:solidFill>
              </a:rPr>
              <a:t>Can be useful in preparing for new or challenging situations</a:t>
            </a:r>
          </a:p>
          <a:p>
            <a:pPr marL="571500" indent="-571500" algn="l">
              <a:buFont typeface="Arial" panose="020B0604020202020204" pitchFamily="34" charset="0"/>
              <a:buChar char="•"/>
            </a:pPr>
            <a:r>
              <a:rPr lang="en-GB" sz="4400" dirty="0">
                <a:solidFill>
                  <a:schemeClr val="tx1"/>
                </a:solidFill>
              </a:rPr>
              <a:t>Irrational fears</a:t>
            </a:r>
            <a:endParaRPr lang="en-US" sz="4400" dirty="0">
              <a:solidFill>
                <a:schemeClr val="tx1"/>
              </a:solidFill>
            </a:endParaRPr>
          </a:p>
          <a:p>
            <a:pPr marL="571500" indent="-571500" algn="l">
              <a:buFont typeface="Arial" panose="020B0604020202020204" pitchFamily="34" charset="0"/>
              <a:buChar char="•"/>
            </a:pPr>
            <a:r>
              <a:rPr lang="en-GB" sz="4400" dirty="0">
                <a:solidFill>
                  <a:schemeClr val="tx1"/>
                </a:solidFill>
              </a:rPr>
              <a:t>Redistribution of blood: away from head and stomach to muscle groups</a:t>
            </a:r>
          </a:p>
          <a:p>
            <a:pPr marL="571500" indent="-571500" algn="l">
              <a:buFont typeface="Arial" panose="020B0604020202020204" pitchFamily="34" charset="0"/>
              <a:buChar char="•"/>
            </a:pPr>
            <a:r>
              <a:rPr lang="en-GB" sz="4400" dirty="0">
                <a:solidFill>
                  <a:schemeClr val="tx1"/>
                </a:solidFill>
              </a:rPr>
              <a:t>Can cause physical symptoms or lead to panic attacks</a:t>
            </a:r>
          </a:p>
          <a:p>
            <a:pPr marL="571500" indent="-571500" algn="l">
              <a:buFont typeface="Arial" panose="020B0604020202020204" pitchFamily="34" charset="0"/>
              <a:buChar char="•"/>
            </a:pPr>
            <a:endParaRPr lang="en-GB" sz="4400" dirty="0">
              <a:solidFill>
                <a:schemeClr val="tx1"/>
              </a:solidFill>
            </a:endParaRPr>
          </a:p>
          <a:p>
            <a:pPr marL="0" indent="0" eaLnBrk="1" hangingPunct="1">
              <a:lnSpc>
                <a:spcPct val="160000"/>
              </a:lnSpc>
              <a:spcBef>
                <a:spcPts val="600"/>
              </a:spcBef>
              <a:buNone/>
              <a:defRPr/>
            </a:pPr>
            <a:endParaRPr lang="en-GB" sz="3500" i="1" dirty="0"/>
          </a:p>
        </p:txBody>
      </p:sp>
    </p:spTree>
    <p:extLst>
      <p:ext uri="{BB962C8B-B14F-4D97-AF65-F5344CB8AC3E}">
        <p14:creationId xmlns:p14="http://schemas.microsoft.com/office/powerpoint/2010/main" val="37032017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6" name="Rectangle 4"/>
          <p:cNvSpPr>
            <a:spLocks noGrp="1" noChangeArrowheads="1"/>
          </p:cNvSpPr>
          <p:nvPr>
            <p:ph type="ctrTitle"/>
          </p:nvPr>
        </p:nvSpPr>
        <p:spPr>
          <a:xfrm>
            <a:off x="1080728" y="718645"/>
            <a:ext cx="6982544" cy="1470025"/>
          </a:xfrm>
        </p:spPr>
        <p:txBody>
          <a:bodyPr>
            <a:normAutofit/>
          </a:bodyPr>
          <a:lstStyle/>
          <a:p>
            <a:pPr eaLnBrk="1" hangingPunct="1">
              <a:defRPr/>
            </a:pPr>
            <a:r>
              <a:rPr lang="en-GB" sz="4000" u="sng" dirty="0"/>
              <a:t>Anxiety</a:t>
            </a:r>
          </a:p>
        </p:txBody>
      </p:sp>
      <p:pic>
        <p:nvPicPr>
          <p:cNvPr id="7" name="Picture 6"/>
          <p:cNvPicPr>
            <a:picLocks noChangeAspect="1"/>
          </p:cNvPicPr>
          <p:nvPr/>
        </p:nvPicPr>
        <p:blipFill rotWithShape="1">
          <a:blip r:embed="rId4"/>
          <a:srcRect l="44118"/>
          <a:stretch/>
        </p:blipFill>
        <p:spPr>
          <a:xfrm>
            <a:off x="7668344" y="5693368"/>
            <a:ext cx="1468512" cy="1164632"/>
          </a:xfrm>
          <a:prstGeom prst="rect">
            <a:avLst/>
          </a:prstGeom>
        </p:spPr>
      </p:pic>
      <p:pic>
        <p:nvPicPr>
          <p:cNvPr id="5" name="Picture 4">
            <a:extLst>
              <a:ext uri="{FF2B5EF4-FFF2-40B4-BE49-F238E27FC236}">
                <a16:creationId xmlns:a16="http://schemas.microsoft.com/office/drawing/2014/main" id="{168D29AA-8994-45F5-8F6E-16BA5D7F3546}"/>
              </a:ext>
            </a:extLst>
          </p:cNvPr>
          <p:cNvPicPr>
            <a:picLocks noChangeAspect="1"/>
          </p:cNvPicPr>
          <p:nvPr/>
        </p:nvPicPr>
        <p:blipFill>
          <a:blip r:embed="rId5"/>
          <a:stretch>
            <a:fillRect/>
          </a:stretch>
        </p:blipFill>
        <p:spPr>
          <a:xfrm>
            <a:off x="0" y="0"/>
            <a:ext cx="591312" cy="6858000"/>
          </a:xfrm>
          <a:prstGeom prst="rect">
            <a:avLst/>
          </a:prstGeom>
        </p:spPr>
      </p:pic>
      <p:sp>
        <p:nvSpPr>
          <p:cNvPr id="9" name="Rectangle 3">
            <a:extLst>
              <a:ext uri="{FF2B5EF4-FFF2-40B4-BE49-F238E27FC236}">
                <a16:creationId xmlns:a16="http://schemas.microsoft.com/office/drawing/2014/main" id="{9A5F22FF-E884-46BE-A296-EEB8E85BD9F4}"/>
              </a:ext>
            </a:extLst>
          </p:cNvPr>
          <p:cNvSpPr>
            <a:spLocks noGrp="1" noChangeArrowheads="1"/>
          </p:cNvSpPr>
          <p:nvPr>
            <p:ph type="subTitle" idx="1"/>
          </p:nvPr>
        </p:nvSpPr>
        <p:spPr>
          <a:xfrm>
            <a:off x="1100138" y="2166938"/>
            <a:ext cx="6867525" cy="3916362"/>
          </a:xfrm>
        </p:spPr>
        <p:txBody>
          <a:bodyPr>
            <a:normAutofit/>
          </a:bodyPr>
          <a:lstStyle/>
          <a:p>
            <a:pPr marL="571500" indent="-571500" algn="l">
              <a:buFont typeface="Arial" panose="020B0604020202020204" pitchFamily="34" charset="0"/>
              <a:buChar char="•"/>
            </a:pPr>
            <a:endParaRPr lang="en-GB" sz="4400" dirty="0">
              <a:solidFill>
                <a:schemeClr val="tx1"/>
              </a:solidFill>
            </a:endParaRPr>
          </a:p>
          <a:p>
            <a:pPr marL="0" indent="0" eaLnBrk="1" hangingPunct="1">
              <a:lnSpc>
                <a:spcPct val="160000"/>
              </a:lnSpc>
              <a:spcBef>
                <a:spcPts val="600"/>
              </a:spcBef>
              <a:buNone/>
              <a:defRPr/>
            </a:pPr>
            <a:endParaRPr lang="en-GB" sz="3500" i="1" dirty="0"/>
          </a:p>
        </p:txBody>
      </p:sp>
      <p:pic>
        <p:nvPicPr>
          <p:cNvPr id="2" name="Online Media 1" title="How to Cope with Anxiety | Childline">
            <a:hlinkClick r:id="" action="ppaction://media"/>
            <a:extLst>
              <a:ext uri="{FF2B5EF4-FFF2-40B4-BE49-F238E27FC236}">
                <a16:creationId xmlns:a16="http://schemas.microsoft.com/office/drawing/2014/main" id="{036D0A38-AB7A-425B-BB92-24D742B6567C}"/>
              </a:ext>
            </a:extLst>
          </p:cNvPr>
          <p:cNvPicPr>
            <a:picLocks noRot="1" noChangeAspect="1"/>
          </p:cNvPicPr>
          <p:nvPr>
            <a:videoFile r:link="rId1"/>
          </p:nvPr>
        </p:nvPicPr>
        <p:blipFill>
          <a:blip r:embed="rId6"/>
          <a:stretch>
            <a:fillRect/>
          </a:stretch>
        </p:blipFill>
        <p:spPr>
          <a:xfrm>
            <a:off x="1331640" y="2166938"/>
            <a:ext cx="6655433" cy="3972417"/>
          </a:xfrm>
          <a:prstGeom prst="rect">
            <a:avLst/>
          </a:prstGeom>
        </p:spPr>
      </p:pic>
    </p:spTree>
    <p:extLst>
      <p:ext uri="{BB962C8B-B14F-4D97-AF65-F5344CB8AC3E}">
        <p14:creationId xmlns:p14="http://schemas.microsoft.com/office/powerpoint/2010/main" val="2489698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6" name="Rectangle 4"/>
          <p:cNvSpPr>
            <a:spLocks noGrp="1" noChangeArrowheads="1"/>
          </p:cNvSpPr>
          <p:nvPr>
            <p:ph type="ctrTitle"/>
          </p:nvPr>
        </p:nvSpPr>
        <p:spPr>
          <a:xfrm>
            <a:off x="1100050" y="332656"/>
            <a:ext cx="6982544" cy="1470025"/>
          </a:xfrm>
        </p:spPr>
        <p:txBody>
          <a:bodyPr>
            <a:normAutofit/>
          </a:bodyPr>
          <a:lstStyle/>
          <a:p>
            <a:pPr algn="l" eaLnBrk="1" hangingPunct="1">
              <a:defRPr/>
            </a:pPr>
            <a:r>
              <a:rPr lang="en-GB" sz="4000" u="sng" dirty="0"/>
              <a:t>Worry v Anxiety</a:t>
            </a:r>
          </a:p>
        </p:txBody>
      </p:sp>
      <p:sp>
        <p:nvSpPr>
          <p:cNvPr id="131077" name="Rectangle 5"/>
          <p:cNvSpPr>
            <a:spLocks noGrp="1" noChangeArrowheads="1"/>
          </p:cNvSpPr>
          <p:nvPr>
            <p:ph type="subTitle" idx="1"/>
          </p:nvPr>
        </p:nvSpPr>
        <p:spPr>
          <a:xfrm>
            <a:off x="1100050" y="1556792"/>
            <a:ext cx="7452637" cy="4752528"/>
          </a:xfrm>
        </p:spPr>
        <p:txBody>
          <a:bodyPr>
            <a:normAutofit fontScale="25000" lnSpcReduction="20000"/>
          </a:bodyPr>
          <a:lstStyle/>
          <a:p>
            <a:pPr marL="857250" indent="-857250" algn="l">
              <a:spcBef>
                <a:spcPts val="1200"/>
              </a:spcBef>
              <a:buClr>
                <a:srgbClr val="80AA9E"/>
              </a:buClr>
              <a:buSzPct val="92000"/>
              <a:buFont typeface="Arial" panose="020B0604020202020204" pitchFamily="34" charset="0"/>
              <a:buChar char="•"/>
              <a:defRPr sz="4000">
                <a:solidFill>
                  <a:srgbClr val="404040"/>
                </a:solidFill>
                <a:latin typeface="Baskerville"/>
                <a:ea typeface="Baskerville"/>
                <a:cs typeface="Baskerville"/>
                <a:sym typeface="Baskerville"/>
              </a:defRPr>
            </a:pPr>
            <a:r>
              <a:rPr lang="en-GB" sz="7200" dirty="0">
                <a:solidFill>
                  <a:schemeClr val="tx1"/>
                </a:solidFill>
                <a:latin typeface="Calibri" panose="020F0502020204030204" pitchFamily="34" charset="0"/>
                <a:cs typeface="Calibri" panose="020F0502020204030204" pitchFamily="34" charset="0"/>
              </a:rPr>
              <a:t>We tend to feel worry in our heads, and anxiety in our bodies </a:t>
            </a:r>
          </a:p>
          <a:p>
            <a:pPr marL="857250" indent="-857250" algn="l">
              <a:spcBef>
                <a:spcPts val="1200"/>
              </a:spcBef>
              <a:buClr>
                <a:srgbClr val="80AA9E"/>
              </a:buClr>
              <a:buSzPct val="92000"/>
              <a:buFont typeface="Arial" panose="020B0604020202020204" pitchFamily="34" charset="0"/>
              <a:buChar char="•"/>
              <a:defRPr sz="4000">
                <a:solidFill>
                  <a:srgbClr val="404040"/>
                </a:solidFill>
                <a:latin typeface="Baskerville"/>
                <a:ea typeface="Baskerville"/>
                <a:cs typeface="Baskerville"/>
                <a:sym typeface="Baskerville"/>
              </a:defRPr>
            </a:pPr>
            <a:r>
              <a:rPr lang="en-GB" sz="7200" dirty="0">
                <a:solidFill>
                  <a:schemeClr val="tx1"/>
                </a:solidFill>
                <a:latin typeface="Calibri" panose="020F0502020204030204" pitchFamily="34" charset="0"/>
                <a:cs typeface="Calibri" panose="020F0502020204030204" pitchFamily="34" charset="0"/>
              </a:rPr>
              <a:t>Worry tends to be specific, anxiety more general </a:t>
            </a:r>
          </a:p>
          <a:p>
            <a:pPr marL="857250" indent="-857250" algn="l">
              <a:spcBef>
                <a:spcPts val="1200"/>
              </a:spcBef>
              <a:buClr>
                <a:srgbClr val="80AA9E"/>
              </a:buClr>
              <a:buSzPct val="92000"/>
              <a:buFont typeface="Arial" panose="020B0604020202020204" pitchFamily="34" charset="0"/>
              <a:buChar char="•"/>
              <a:defRPr sz="4000">
                <a:solidFill>
                  <a:srgbClr val="404040"/>
                </a:solidFill>
                <a:latin typeface="Baskerville"/>
                <a:ea typeface="Baskerville"/>
                <a:cs typeface="Baskerville"/>
                <a:sym typeface="Baskerville"/>
              </a:defRPr>
            </a:pPr>
            <a:r>
              <a:rPr lang="en-GB" sz="7200" dirty="0">
                <a:solidFill>
                  <a:schemeClr val="tx1"/>
                </a:solidFill>
                <a:latin typeface="Calibri" panose="020F0502020204030204" pitchFamily="34" charset="0"/>
                <a:cs typeface="Calibri" panose="020F0502020204030204" pitchFamily="34" charset="0"/>
              </a:rPr>
              <a:t>Worry can be more verbally focused while anxiety includes verbal thoughts and mental/physical affects</a:t>
            </a:r>
          </a:p>
          <a:p>
            <a:pPr marL="857250" indent="-857250" algn="l">
              <a:spcBef>
                <a:spcPts val="1200"/>
              </a:spcBef>
              <a:buClr>
                <a:srgbClr val="80AA9E"/>
              </a:buClr>
              <a:buSzPct val="92000"/>
              <a:buFont typeface="Arial" panose="020B0604020202020204" pitchFamily="34" charset="0"/>
              <a:buChar char="•"/>
              <a:defRPr sz="4000">
                <a:solidFill>
                  <a:srgbClr val="404040"/>
                </a:solidFill>
                <a:latin typeface="Baskerville"/>
                <a:ea typeface="Baskerville"/>
                <a:cs typeface="Baskerville"/>
                <a:sym typeface="Baskerville"/>
              </a:defRPr>
            </a:pPr>
            <a:r>
              <a:rPr lang="en-GB" sz="7200" dirty="0">
                <a:solidFill>
                  <a:schemeClr val="tx1"/>
                </a:solidFill>
                <a:latin typeface="Calibri" panose="020F0502020204030204" pitchFamily="34" charset="0"/>
                <a:cs typeface="Calibri" panose="020F0502020204030204" pitchFamily="34" charset="0"/>
              </a:rPr>
              <a:t>Worry can trigger problem solving behaviour, anxiety does not (unless aware)</a:t>
            </a:r>
          </a:p>
          <a:p>
            <a:pPr marL="857250" indent="-857250" algn="l">
              <a:spcBef>
                <a:spcPts val="1200"/>
              </a:spcBef>
              <a:buClr>
                <a:srgbClr val="80AA9E"/>
              </a:buClr>
              <a:buSzPct val="92000"/>
              <a:buFont typeface="Arial" panose="020B0604020202020204" pitchFamily="34" charset="0"/>
              <a:buChar char="•"/>
              <a:defRPr sz="4000">
                <a:solidFill>
                  <a:srgbClr val="404040"/>
                </a:solidFill>
                <a:latin typeface="Baskerville"/>
                <a:ea typeface="Baskerville"/>
                <a:cs typeface="Baskerville"/>
                <a:sym typeface="Baskerville"/>
              </a:defRPr>
            </a:pPr>
            <a:r>
              <a:rPr lang="en-GB" sz="7200" dirty="0">
                <a:solidFill>
                  <a:schemeClr val="tx1"/>
                </a:solidFill>
                <a:latin typeface="Calibri" panose="020F0502020204030204" pitchFamily="34" charset="0"/>
                <a:cs typeface="Calibri" panose="020F0502020204030204" pitchFamily="34" charset="0"/>
              </a:rPr>
              <a:t>Worry creates mild distress, anxiety more severe</a:t>
            </a:r>
          </a:p>
          <a:p>
            <a:pPr marL="857250" indent="-857250" algn="l">
              <a:spcBef>
                <a:spcPts val="1200"/>
              </a:spcBef>
              <a:buClr>
                <a:srgbClr val="80AA9E"/>
              </a:buClr>
              <a:buSzPct val="92000"/>
              <a:buFont typeface="Arial" panose="020B0604020202020204" pitchFamily="34" charset="0"/>
              <a:buChar char="•"/>
              <a:defRPr sz="4000">
                <a:solidFill>
                  <a:srgbClr val="404040"/>
                </a:solidFill>
                <a:latin typeface="Baskerville"/>
                <a:ea typeface="Baskerville"/>
                <a:cs typeface="Baskerville"/>
                <a:sym typeface="Baskerville"/>
              </a:defRPr>
            </a:pPr>
            <a:r>
              <a:rPr lang="en-GB" sz="7200" dirty="0">
                <a:solidFill>
                  <a:schemeClr val="tx1"/>
                </a:solidFill>
                <a:latin typeface="Calibri" panose="020F0502020204030204" pitchFamily="34" charset="0"/>
                <a:cs typeface="Calibri" panose="020F0502020204030204" pitchFamily="34" charset="0"/>
              </a:rPr>
              <a:t>Worry is caused by realistic concerns whilst anxiety often irrational </a:t>
            </a:r>
          </a:p>
          <a:p>
            <a:pPr marL="857250" indent="-857250" algn="l">
              <a:spcBef>
                <a:spcPts val="1200"/>
              </a:spcBef>
              <a:buClr>
                <a:srgbClr val="80AA9E"/>
              </a:buClr>
              <a:buSzPct val="92000"/>
              <a:buFont typeface="Arial" panose="020B0604020202020204" pitchFamily="34" charset="0"/>
              <a:buChar char="•"/>
              <a:defRPr sz="4000">
                <a:solidFill>
                  <a:srgbClr val="404040"/>
                </a:solidFill>
                <a:latin typeface="Baskerville"/>
                <a:ea typeface="Baskerville"/>
                <a:cs typeface="Baskerville"/>
                <a:sym typeface="Baskerville"/>
              </a:defRPr>
            </a:pPr>
            <a:r>
              <a:rPr lang="en-GB" sz="7200" dirty="0">
                <a:solidFill>
                  <a:schemeClr val="tx1"/>
                </a:solidFill>
                <a:latin typeface="Calibri" panose="020F0502020204030204" pitchFamily="34" charset="0"/>
                <a:cs typeface="Calibri" panose="020F0502020204030204" pitchFamily="34" charset="0"/>
              </a:rPr>
              <a:t>Worry tends to be controllable, anxiety much less so </a:t>
            </a:r>
          </a:p>
          <a:p>
            <a:pPr marL="857250" indent="-857250" algn="l">
              <a:spcBef>
                <a:spcPts val="1200"/>
              </a:spcBef>
              <a:buClr>
                <a:srgbClr val="80AA9E"/>
              </a:buClr>
              <a:buSzPct val="92000"/>
              <a:buFont typeface="Arial" panose="020B0604020202020204" pitchFamily="34" charset="0"/>
              <a:buChar char="•"/>
              <a:defRPr sz="4000">
                <a:solidFill>
                  <a:srgbClr val="404040"/>
                </a:solidFill>
                <a:latin typeface="Baskerville"/>
                <a:ea typeface="Baskerville"/>
                <a:cs typeface="Baskerville"/>
                <a:sym typeface="Baskerville"/>
              </a:defRPr>
            </a:pPr>
            <a:r>
              <a:rPr lang="en-GB" sz="7200" dirty="0">
                <a:solidFill>
                  <a:schemeClr val="tx1"/>
                </a:solidFill>
                <a:latin typeface="Calibri" panose="020F0502020204030204" pitchFamily="34" charset="0"/>
                <a:cs typeface="Calibri" panose="020F0502020204030204" pitchFamily="34" charset="0"/>
              </a:rPr>
              <a:t>Worry can be a temporary state, anxiety often lingers</a:t>
            </a:r>
          </a:p>
          <a:p>
            <a:pPr marL="857250" indent="-857250" algn="l">
              <a:spcBef>
                <a:spcPts val="1200"/>
              </a:spcBef>
              <a:buClr>
                <a:srgbClr val="80AA9E"/>
              </a:buClr>
              <a:buSzPct val="92000"/>
              <a:buFont typeface="Arial" panose="020B0604020202020204" pitchFamily="34" charset="0"/>
              <a:buChar char="•"/>
              <a:defRPr sz="4000">
                <a:solidFill>
                  <a:srgbClr val="404040"/>
                </a:solidFill>
                <a:latin typeface="Baskerville"/>
                <a:ea typeface="Baskerville"/>
                <a:cs typeface="Baskerville"/>
                <a:sym typeface="Baskerville"/>
              </a:defRPr>
            </a:pPr>
            <a:r>
              <a:rPr lang="en-GB" sz="7200" dirty="0">
                <a:solidFill>
                  <a:schemeClr val="tx1"/>
                </a:solidFill>
                <a:latin typeface="Calibri" panose="020F0502020204030204" pitchFamily="34" charset="0"/>
                <a:cs typeface="Calibri" panose="020F0502020204030204" pitchFamily="34" charset="0"/>
              </a:rPr>
              <a:t>Worry doesn’t impact our day-to-day functioning, anxiety does</a:t>
            </a:r>
          </a:p>
          <a:p>
            <a:pPr marL="857250" indent="-857250" algn="l">
              <a:spcBef>
                <a:spcPts val="1200"/>
              </a:spcBef>
              <a:buClr>
                <a:srgbClr val="80AA9E"/>
              </a:buClr>
              <a:buSzPct val="92000"/>
              <a:buFont typeface="Arial" panose="020B0604020202020204" pitchFamily="34" charset="0"/>
              <a:buChar char="•"/>
              <a:defRPr sz="4000">
                <a:solidFill>
                  <a:srgbClr val="404040"/>
                </a:solidFill>
                <a:latin typeface="Baskerville"/>
                <a:ea typeface="Baskerville"/>
                <a:cs typeface="Baskerville"/>
                <a:sym typeface="Baskerville"/>
              </a:defRPr>
            </a:pPr>
            <a:r>
              <a:rPr lang="en-GB" sz="7200" dirty="0">
                <a:solidFill>
                  <a:schemeClr val="tx1"/>
                </a:solidFill>
                <a:latin typeface="Calibri" panose="020F0502020204030204" pitchFamily="34" charset="0"/>
                <a:cs typeface="Calibri" panose="020F0502020204030204" pitchFamily="34" charset="0"/>
              </a:rPr>
              <a:t>Worry is considered a “normative” psychological state, whilst unnecessary anxiety is not</a:t>
            </a:r>
          </a:p>
          <a:p>
            <a:pPr algn="l" eaLnBrk="1" hangingPunct="1">
              <a:defRPr/>
            </a:pPr>
            <a:endParaRPr lang="en-GB" i="1" dirty="0">
              <a:solidFill>
                <a:schemeClr val="tx1"/>
              </a:solidFill>
            </a:endParaRPr>
          </a:p>
        </p:txBody>
      </p:sp>
      <p:pic>
        <p:nvPicPr>
          <p:cNvPr id="7" name="Picture 6"/>
          <p:cNvPicPr>
            <a:picLocks noChangeAspect="1"/>
          </p:cNvPicPr>
          <p:nvPr/>
        </p:nvPicPr>
        <p:blipFill rotWithShape="1">
          <a:blip r:embed="rId3"/>
          <a:srcRect l="44118"/>
          <a:stretch/>
        </p:blipFill>
        <p:spPr>
          <a:xfrm>
            <a:off x="7668344" y="5693368"/>
            <a:ext cx="1468512" cy="1164632"/>
          </a:xfrm>
          <a:prstGeom prst="rect">
            <a:avLst/>
          </a:prstGeom>
        </p:spPr>
      </p:pic>
      <p:pic>
        <p:nvPicPr>
          <p:cNvPr id="5" name="Picture 4">
            <a:extLst>
              <a:ext uri="{FF2B5EF4-FFF2-40B4-BE49-F238E27FC236}">
                <a16:creationId xmlns:a16="http://schemas.microsoft.com/office/drawing/2014/main" id="{168D29AA-8994-45F5-8F6E-16BA5D7F3546}"/>
              </a:ext>
            </a:extLst>
          </p:cNvPr>
          <p:cNvPicPr>
            <a:picLocks noChangeAspect="1"/>
          </p:cNvPicPr>
          <p:nvPr/>
        </p:nvPicPr>
        <p:blipFill>
          <a:blip r:embed="rId4"/>
          <a:stretch>
            <a:fillRect/>
          </a:stretch>
        </p:blipFill>
        <p:spPr>
          <a:xfrm>
            <a:off x="0" y="0"/>
            <a:ext cx="591312" cy="6858000"/>
          </a:xfrm>
          <a:prstGeom prst="rect">
            <a:avLst/>
          </a:prstGeom>
        </p:spPr>
      </p:pic>
    </p:spTree>
    <p:extLst>
      <p:ext uri="{BB962C8B-B14F-4D97-AF65-F5344CB8AC3E}">
        <p14:creationId xmlns:p14="http://schemas.microsoft.com/office/powerpoint/2010/main" val="647800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7" name="Rectangle 5"/>
          <p:cNvSpPr>
            <a:spLocks noGrp="1" noChangeArrowheads="1"/>
          </p:cNvSpPr>
          <p:nvPr>
            <p:ph type="subTitle" idx="1"/>
          </p:nvPr>
        </p:nvSpPr>
        <p:spPr>
          <a:xfrm>
            <a:off x="1100050" y="1556792"/>
            <a:ext cx="7452637" cy="4752528"/>
          </a:xfrm>
        </p:spPr>
        <p:txBody>
          <a:bodyPr>
            <a:normAutofit/>
          </a:bodyPr>
          <a:lstStyle/>
          <a:p>
            <a:pPr eaLnBrk="1" hangingPunct="1">
              <a:defRPr/>
            </a:pPr>
            <a:r>
              <a:rPr lang="en-GB" sz="5400" dirty="0">
                <a:solidFill>
                  <a:schemeClr val="tx1"/>
                </a:solidFill>
              </a:rPr>
              <a:t>How to Spot Signs of Stress and Anxiety in your Child</a:t>
            </a:r>
          </a:p>
        </p:txBody>
      </p:sp>
      <p:pic>
        <p:nvPicPr>
          <p:cNvPr id="7" name="Picture 6"/>
          <p:cNvPicPr>
            <a:picLocks noChangeAspect="1"/>
          </p:cNvPicPr>
          <p:nvPr/>
        </p:nvPicPr>
        <p:blipFill rotWithShape="1">
          <a:blip r:embed="rId3"/>
          <a:srcRect l="44118"/>
          <a:stretch/>
        </p:blipFill>
        <p:spPr>
          <a:xfrm>
            <a:off x="7668344" y="5693368"/>
            <a:ext cx="1468512" cy="1164632"/>
          </a:xfrm>
          <a:prstGeom prst="rect">
            <a:avLst/>
          </a:prstGeom>
        </p:spPr>
      </p:pic>
      <p:pic>
        <p:nvPicPr>
          <p:cNvPr id="5" name="Picture 4">
            <a:extLst>
              <a:ext uri="{FF2B5EF4-FFF2-40B4-BE49-F238E27FC236}">
                <a16:creationId xmlns:a16="http://schemas.microsoft.com/office/drawing/2014/main" id="{168D29AA-8994-45F5-8F6E-16BA5D7F3546}"/>
              </a:ext>
            </a:extLst>
          </p:cNvPr>
          <p:cNvPicPr>
            <a:picLocks noChangeAspect="1"/>
          </p:cNvPicPr>
          <p:nvPr/>
        </p:nvPicPr>
        <p:blipFill>
          <a:blip r:embed="rId4"/>
          <a:stretch>
            <a:fillRect/>
          </a:stretch>
        </p:blipFill>
        <p:spPr>
          <a:xfrm>
            <a:off x="0" y="0"/>
            <a:ext cx="591312" cy="6858000"/>
          </a:xfrm>
          <a:prstGeom prst="rect">
            <a:avLst/>
          </a:prstGeom>
        </p:spPr>
      </p:pic>
    </p:spTree>
    <p:extLst>
      <p:ext uri="{BB962C8B-B14F-4D97-AF65-F5344CB8AC3E}">
        <p14:creationId xmlns:p14="http://schemas.microsoft.com/office/powerpoint/2010/main" val="36724066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6" name="Rectangle 4"/>
          <p:cNvSpPr>
            <a:spLocks noGrp="1" noChangeArrowheads="1"/>
          </p:cNvSpPr>
          <p:nvPr>
            <p:ph type="ctrTitle"/>
          </p:nvPr>
        </p:nvSpPr>
        <p:spPr>
          <a:xfrm>
            <a:off x="1080728" y="718645"/>
            <a:ext cx="6982544" cy="1470025"/>
          </a:xfrm>
        </p:spPr>
        <p:txBody>
          <a:bodyPr>
            <a:normAutofit/>
          </a:bodyPr>
          <a:lstStyle/>
          <a:p>
            <a:pPr algn="l" eaLnBrk="1" hangingPunct="1">
              <a:defRPr/>
            </a:pPr>
            <a:r>
              <a:rPr lang="en-GB" sz="4000" u="sng" dirty="0"/>
              <a:t>Spotting the Signs of Stress</a:t>
            </a:r>
          </a:p>
        </p:txBody>
      </p:sp>
      <p:sp>
        <p:nvSpPr>
          <p:cNvPr id="131077" name="Rectangle 5"/>
          <p:cNvSpPr>
            <a:spLocks noGrp="1" noChangeArrowheads="1"/>
          </p:cNvSpPr>
          <p:nvPr>
            <p:ph type="subTitle" idx="1"/>
          </p:nvPr>
        </p:nvSpPr>
        <p:spPr>
          <a:xfrm>
            <a:off x="1100051" y="2166788"/>
            <a:ext cx="6867736" cy="3915776"/>
          </a:xfrm>
        </p:spPr>
        <p:txBody>
          <a:bodyPr>
            <a:normAutofit fontScale="40000" lnSpcReduction="20000"/>
          </a:bodyPr>
          <a:lstStyle/>
          <a:p>
            <a:pPr algn="l"/>
            <a:r>
              <a:rPr lang="en-GB" sz="3500" dirty="0">
                <a:solidFill>
                  <a:schemeClr val="tx1"/>
                </a:solidFill>
              </a:rPr>
              <a:t>Children and young people who are stressed may:</a:t>
            </a:r>
          </a:p>
          <a:p>
            <a:pPr marL="457200" indent="-457200" algn="l">
              <a:buFont typeface="Arial" panose="020B0604020202020204" pitchFamily="34" charset="0"/>
              <a:buChar char="•"/>
            </a:pPr>
            <a:endParaRPr lang="en-GB" sz="3500" dirty="0">
              <a:solidFill>
                <a:schemeClr val="tx1"/>
              </a:solidFill>
            </a:endParaRPr>
          </a:p>
          <a:p>
            <a:pPr marL="457200" indent="-457200" algn="l">
              <a:buFont typeface="Arial" panose="020B0604020202020204" pitchFamily="34" charset="0"/>
              <a:buChar char="•"/>
            </a:pPr>
            <a:r>
              <a:rPr lang="en-GB" sz="3500" dirty="0">
                <a:solidFill>
                  <a:schemeClr val="tx1"/>
                </a:solidFill>
              </a:rPr>
              <a:t>Worry a lot</a:t>
            </a:r>
          </a:p>
          <a:p>
            <a:pPr marL="457200" indent="-457200" algn="l">
              <a:buFont typeface="Arial" panose="020B0604020202020204" pitchFamily="34" charset="0"/>
              <a:buChar char="•"/>
            </a:pPr>
            <a:r>
              <a:rPr lang="en-GB" sz="3500" dirty="0">
                <a:solidFill>
                  <a:schemeClr val="tx1"/>
                </a:solidFill>
              </a:rPr>
              <a:t>Feel tense</a:t>
            </a:r>
          </a:p>
          <a:p>
            <a:pPr marL="457200" indent="-457200" algn="l">
              <a:buFont typeface="Arial" panose="020B0604020202020204" pitchFamily="34" charset="0"/>
              <a:buChar char="•"/>
            </a:pPr>
            <a:r>
              <a:rPr lang="en-GB" sz="3500" dirty="0">
                <a:solidFill>
                  <a:schemeClr val="tx1"/>
                </a:solidFill>
              </a:rPr>
              <a:t>Have headaches and stomach pains</a:t>
            </a:r>
          </a:p>
          <a:p>
            <a:pPr marL="457200" indent="-457200" algn="l">
              <a:buFont typeface="Arial" panose="020B0604020202020204" pitchFamily="34" charset="0"/>
              <a:buChar char="•"/>
            </a:pPr>
            <a:r>
              <a:rPr lang="en-GB" sz="3500" dirty="0">
                <a:solidFill>
                  <a:schemeClr val="tx1"/>
                </a:solidFill>
              </a:rPr>
              <a:t>Not sleep well</a:t>
            </a:r>
          </a:p>
          <a:p>
            <a:pPr marL="457200" indent="-457200" algn="l">
              <a:buFont typeface="Arial" panose="020B0604020202020204" pitchFamily="34" charset="0"/>
              <a:buChar char="•"/>
            </a:pPr>
            <a:r>
              <a:rPr lang="en-GB" sz="3500" dirty="0">
                <a:solidFill>
                  <a:schemeClr val="tx1"/>
                </a:solidFill>
              </a:rPr>
              <a:t>Be irritable</a:t>
            </a:r>
          </a:p>
          <a:p>
            <a:pPr marL="457200" indent="-457200" algn="l">
              <a:buFont typeface="Arial" panose="020B0604020202020204" pitchFamily="34" charset="0"/>
              <a:buChar char="•"/>
            </a:pPr>
            <a:r>
              <a:rPr lang="en-GB" sz="3500" dirty="0">
                <a:solidFill>
                  <a:schemeClr val="tx1"/>
                </a:solidFill>
              </a:rPr>
              <a:t>Lose interest in food or eat more than normal</a:t>
            </a:r>
          </a:p>
          <a:p>
            <a:pPr marL="457200" indent="-457200" algn="l">
              <a:buFont typeface="Arial" panose="020B0604020202020204" pitchFamily="34" charset="0"/>
              <a:buChar char="•"/>
            </a:pPr>
            <a:r>
              <a:rPr lang="en-GB" sz="3500" dirty="0">
                <a:solidFill>
                  <a:schemeClr val="tx1"/>
                </a:solidFill>
              </a:rPr>
              <a:t>Not enjoy activities they previously enjoyed</a:t>
            </a:r>
          </a:p>
          <a:p>
            <a:pPr marL="457200" indent="-457200" algn="l">
              <a:buFont typeface="Arial" panose="020B0604020202020204" pitchFamily="34" charset="0"/>
              <a:buChar char="•"/>
            </a:pPr>
            <a:r>
              <a:rPr lang="en-GB" sz="3500" dirty="0">
                <a:solidFill>
                  <a:schemeClr val="tx1"/>
                </a:solidFill>
              </a:rPr>
              <a:t>Be negative and have a low mood</a:t>
            </a:r>
          </a:p>
          <a:p>
            <a:pPr marL="457200" indent="-457200" algn="l">
              <a:buFont typeface="Arial" panose="020B0604020202020204" pitchFamily="34" charset="0"/>
              <a:buChar char="•"/>
            </a:pPr>
            <a:r>
              <a:rPr lang="en-GB" sz="3500" dirty="0">
                <a:solidFill>
                  <a:schemeClr val="tx1"/>
                </a:solidFill>
              </a:rPr>
              <a:t>Feel hopeless about the future</a:t>
            </a:r>
          </a:p>
          <a:p>
            <a:pPr marL="457200" indent="-457200" algn="l">
              <a:buFont typeface="Arial" panose="020B0604020202020204" pitchFamily="34" charset="0"/>
              <a:buChar char="•"/>
            </a:pPr>
            <a:r>
              <a:rPr lang="en-GB" sz="3500" dirty="0">
                <a:solidFill>
                  <a:schemeClr val="tx1"/>
                </a:solidFill>
              </a:rPr>
              <a:t>Having someone to talk to about their work can help. Support from a parent, tutor or study buddy can help young people share their worries and keep things in perspective.</a:t>
            </a:r>
          </a:p>
          <a:p>
            <a:pPr marL="457200" indent="-457200" algn="l">
              <a:buFont typeface="Arial" panose="020B0604020202020204" pitchFamily="34" charset="0"/>
              <a:buChar char="•"/>
            </a:pPr>
            <a:r>
              <a:rPr lang="en-GB" sz="3500" dirty="0">
                <a:solidFill>
                  <a:schemeClr val="tx1"/>
                </a:solidFill>
              </a:rPr>
              <a:t>Encourage your child to talk to a member of school staff who they feel is supportive. If you think your child is not coping, it may also be helpful for you to talk to their teachers.</a:t>
            </a:r>
          </a:p>
          <a:p>
            <a:pPr marL="457200" indent="-457200" algn="l">
              <a:buFont typeface="Arial" panose="020B0604020202020204" pitchFamily="34" charset="0"/>
              <a:buChar char="•"/>
            </a:pPr>
            <a:r>
              <a:rPr lang="en-GB" sz="3500" dirty="0">
                <a:solidFill>
                  <a:schemeClr val="tx1"/>
                </a:solidFill>
              </a:rPr>
              <a:t>Try to involve your child as much as possible.</a:t>
            </a:r>
          </a:p>
          <a:p>
            <a:pPr algn="l" eaLnBrk="1" hangingPunct="1">
              <a:defRPr/>
            </a:pPr>
            <a:endParaRPr lang="en-GB" dirty="0">
              <a:solidFill>
                <a:schemeClr val="tx1"/>
              </a:solidFill>
            </a:endParaRPr>
          </a:p>
          <a:p>
            <a:pPr algn="l" eaLnBrk="1" hangingPunct="1">
              <a:defRPr/>
            </a:pPr>
            <a:endParaRPr lang="en-GB" dirty="0">
              <a:solidFill>
                <a:schemeClr val="tx1"/>
              </a:solidFill>
            </a:endParaRPr>
          </a:p>
        </p:txBody>
      </p:sp>
      <p:pic>
        <p:nvPicPr>
          <p:cNvPr id="7" name="Picture 6"/>
          <p:cNvPicPr>
            <a:picLocks noChangeAspect="1"/>
          </p:cNvPicPr>
          <p:nvPr/>
        </p:nvPicPr>
        <p:blipFill rotWithShape="1">
          <a:blip r:embed="rId3"/>
          <a:srcRect l="44118"/>
          <a:stretch/>
        </p:blipFill>
        <p:spPr>
          <a:xfrm>
            <a:off x="7668344" y="5693368"/>
            <a:ext cx="1468512" cy="1164632"/>
          </a:xfrm>
          <a:prstGeom prst="rect">
            <a:avLst/>
          </a:prstGeom>
        </p:spPr>
      </p:pic>
      <p:pic>
        <p:nvPicPr>
          <p:cNvPr id="5" name="Picture 4">
            <a:extLst>
              <a:ext uri="{FF2B5EF4-FFF2-40B4-BE49-F238E27FC236}">
                <a16:creationId xmlns:a16="http://schemas.microsoft.com/office/drawing/2014/main" id="{168D29AA-8994-45F5-8F6E-16BA5D7F3546}"/>
              </a:ext>
            </a:extLst>
          </p:cNvPr>
          <p:cNvPicPr>
            <a:picLocks noChangeAspect="1"/>
          </p:cNvPicPr>
          <p:nvPr/>
        </p:nvPicPr>
        <p:blipFill>
          <a:blip r:embed="rId4"/>
          <a:stretch>
            <a:fillRect/>
          </a:stretch>
        </p:blipFill>
        <p:spPr>
          <a:xfrm>
            <a:off x="0" y="0"/>
            <a:ext cx="591312" cy="6858000"/>
          </a:xfrm>
          <a:prstGeom prst="rect">
            <a:avLst/>
          </a:prstGeom>
        </p:spPr>
      </p:pic>
    </p:spTree>
    <p:extLst>
      <p:ext uri="{BB962C8B-B14F-4D97-AF65-F5344CB8AC3E}">
        <p14:creationId xmlns:p14="http://schemas.microsoft.com/office/powerpoint/2010/main" val="28332247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admin.freeradio.co.uk/wp-content/uploads/2014/03/CL-Logo_sheen_high-res-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5252" y="0"/>
            <a:ext cx="3563888" cy="173038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02022" y="1752748"/>
            <a:ext cx="8546442" cy="4832092"/>
          </a:xfrm>
          <a:prstGeom prst="rect">
            <a:avLst/>
          </a:prstGeom>
        </p:spPr>
        <p:txBody>
          <a:bodyPr wrap="square">
            <a:spAutoFit/>
          </a:bodyPr>
          <a:lstStyle/>
          <a:p>
            <a:endParaRPr lang="en-GB" sz="3200" dirty="0"/>
          </a:p>
          <a:p>
            <a:pPr marL="457200" indent="-457200">
              <a:buFont typeface="Arial" panose="020B0604020202020204" pitchFamily="34" charset="0"/>
              <a:buChar char="•"/>
            </a:pPr>
            <a:r>
              <a:rPr lang="en-GB" sz="3200" dirty="0"/>
              <a:t>96% of students </a:t>
            </a:r>
            <a:r>
              <a:rPr lang="en-GB" sz="3200" dirty="0">
                <a:solidFill>
                  <a:srgbClr val="0070C0"/>
                </a:solidFill>
              </a:rPr>
              <a:t>feel anxious </a:t>
            </a:r>
            <a:r>
              <a:rPr lang="en-GB" sz="3200" dirty="0"/>
              <a:t>about exams  </a:t>
            </a:r>
            <a:r>
              <a:rPr lang="en-GB" sz="2000" dirty="0"/>
              <a:t>(no matter what your friends say they ARE stressed too),</a:t>
            </a:r>
          </a:p>
          <a:p>
            <a:endParaRPr lang="en-GB" sz="3200" dirty="0"/>
          </a:p>
          <a:p>
            <a:pPr marL="457200" indent="-457200">
              <a:buFont typeface="Arial" panose="020B0604020202020204" pitchFamily="34" charset="0"/>
              <a:buChar char="•"/>
            </a:pPr>
            <a:r>
              <a:rPr lang="en-GB" sz="3200" dirty="0"/>
              <a:t>59% of students feel </a:t>
            </a:r>
            <a:r>
              <a:rPr lang="en-GB" sz="3200" dirty="0">
                <a:solidFill>
                  <a:srgbClr val="0070C0"/>
                </a:solidFill>
              </a:rPr>
              <a:t>pressure from family</a:t>
            </a:r>
            <a:r>
              <a:rPr lang="en-GB" sz="3200" dirty="0"/>
              <a:t>.</a:t>
            </a:r>
          </a:p>
          <a:p>
            <a:endParaRPr lang="en-GB" sz="3200" dirty="0"/>
          </a:p>
          <a:p>
            <a:pPr marL="457200" indent="-457200">
              <a:buFont typeface="Arial" panose="020B0604020202020204" pitchFamily="34" charset="0"/>
              <a:buChar char="•"/>
            </a:pPr>
            <a:r>
              <a:rPr lang="en-GB" sz="3200" dirty="0"/>
              <a:t>64% of students would like </a:t>
            </a:r>
            <a:r>
              <a:rPr lang="en-GB" sz="3200" dirty="0">
                <a:solidFill>
                  <a:srgbClr val="0070C0"/>
                </a:solidFill>
              </a:rPr>
              <a:t>more</a:t>
            </a:r>
            <a:r>
              <a:rPr lang="en-GB" sz="3200" dirty="0">
                <a:solidFill>
                  <a:srgbClr val="FF0000"/>
                </a:solidFill>
              </a:rPr>
              <a:t> </a:t>
            </a:r>
            <a:r>
              <a:rPr lang="en-GB" sz="3200" dirty="0">
                <a:solidFill>
                  <a:srgbClr val="0070C0"/>
                </a:solidFill>
              </a:rPr>
              <a:t>support</a:t>
            </a:r>
            <a:r>
              <a:rPr lang="en-GB" sz="3200" dirty="0">
                <a:solidFill>
                  <a:srgbClr val="FF0000"/>
                </a:solidFill>
              </a:rPr>
              <a:t> </a:t>
            </a:r>
            <a:r>
              <a:rPr lang="en-GB" sz="3200" dirty="0"/>
              <a:t>with exams and exam stress. </a:t>
            </a:r>
          </a:p>
        </p:txBody>
      </p:sp>
      <p:sp>
        <p:nvSpPr>
          <p:cNvPr id="5" name="Rectangle 4"/>
          <p:cNvSpPr/>
          <p:nvPr/>
        </p:nvSpPr>
        <p:spPr>
          <a:xfrm>
            <a:off x="3563888" y="404664"/>
            <a:ext cx="5184576" cy="1384995"/>
          </a:xfrm>
          <a:prstGeom prst="rect">
            <a:avLst/>
          </a:prstGeom>
        </p:spPr>
        <p:txBody>
          <a:bodyPr wrap="square">
            <a:spAutoFit/>
          </a:bodyPr>
          <a:lstStyle/>
          <a:p>
            <a:r>
              <a:rPr lang="en-GB" sz="2800" dirty="0"/>
              <a:t>	The ChildLine National 	Exam Stress Survey 	revealed that:</a:t>
            </a:r>
          </a:p>
        </p:txBody>
      </p:sp>
      <p:pic>
        <p:nvPicPr>
          <p:cNvPr id="6" name="Picture 5">
            <a:extLst>
              <a:ext uri="{FF2B5EF4-FFF2-40B4-BE49-F238E27FC236}">
                <a16:creationId xmlns:a16="http://schemas.microsoft.com/office/drawing/2014/main" id="{0496DD55-B098-441F-B280-FA05F1098AB9}"/>
              </a:ext>
            </a:extLst>
          </p:cNvPr>
          <p:cNvPicPr>
            <a:picLocks noChangeAspect="1"/>
          </p:cNvPicPr>
          <p:nvPr/>
        </p:nvPicPr>
        <p:blipFill>
          <a:blip r:embed="rId3"/>
          <a:stretch>
            <a:fillRect/>
          </a:stretch>
        </p:blipFill>
        <p:spPr>
          <a:xfrm>
            <a:off x="0" y="0"/>
            <a:ext cx="591312" cy="6858000"/>
          </a:xfrm>
          <a:prstGeom prst="rect">
            <a:avLst/>
          </a:prstGeom>
        </p:spPr>
      </p:pic>
    </p:spTree>
    <p:extLst>
      <p:ext uri="{BB962C8B-B14F-4D97-AF65-F5344CB8AC3E}">
        <p14:creationId xmlns:p14="http://schemas.microsoft.com/office/powerpoint/2010/main" val="3878555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 calcmode="lin" valueType="num">
                                      <p:cBhvr additive="base">
                                        <p:cTn id="13"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anim calcmode="lin" valueType="num">
                                      <p:cBhvr additive="base">
                                        <p:cTn id="19"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7" name="Rectangle 5"/>
          <p:cNvSpPr>
            <a:spLocks noGrp="1" noChangeArrowheads="1"/>
          </p:cNvSpPr>
          <p:nvPr>
            <p:ph type="subTitle" idx="1"/>
          </p:nvPr>
        </p:nvSpPr>
        <p:spPr>
          <a:xfrm>
            <a:off x="1100051" y="2166788"/>
            <a:ext cx="6867736" cy="3915776"/>
          </a:xfrm>
        </p:spPr>
        <p:txBody>
          <a:bodyPr>
            <a:normAutofit/>
          </a:bodyPr>
          <a:lstStyle/>
          <a:p>
            <a:pPr eaLnBrk="1" hangingPunct="1">
              <a:defRPr/>
            </a:pPr>
            <a:r>
              <a:rPr lang="en-GB" sz="4400" dirty="0">
                <a:solidFill>
                  <a:schemeClr val="tx1"/>
                </a:solidFill>
              </a:rPr>
              <a:t>Top Tips for Parents in Supporting your Child during Stressful Periods </a:t>
            </a:r>
          </a:p>
          <a:p>
            <a:pPr algn="l" eaLnBrk="1" hangingPunct="1">
              <a:defRPr/>
            </a:pPr>
            <a:endParaRPr lang="en-GB" dirty="0">
              <a:solidFill>
                <a:schemeClr val="tx1"/>
              </a:solidFill>
            </a:endParaRPr>
          </a:p>
        </p:txBody>
      </p:sp>
      <p:pic>
        <p:nvPicPr>
          <p:cNvPr id="7" name="Picture 6"/>
          <p:cNvPicPr>
            <a:picLocks noChangeAspect="1"/>
          </p:cNvPicPr>
          <p:nvPr/>
        </p:nvPicPr>
        <p:blipFill rotWithShape="1">
          <a:blip r:embed="rId3"/>
          <a:srcRect l="44118"/>
          <a:stretch/>
        </p:blipFill>
        <p:spPr>
          <a:xfrm>
            <a:off x="7668344" y="5693368"/>
            <a:ext cx="1468512" cy="1164632"/>
          </a:xfrm>
          <a:prstGeom prst="rect">
            <a:avLst/>
          </a:prstGeom>
        </p:spPr>
      </p:pic>
      <p:pic>
        <p:nvPicPr>
          <p:cNvPr id="5" name="Picture 4">
            <a:extLst>
              <a:ext uri="{FF2B5EF4-FFF2-40B4-BE49-F238E27FC236}">
                <a16:creationId xmlns:a16="http://schemas.microsoft.com/office/drawing/2014/main" id="{168D29AA-8994-45F5-8F6E-16BA5D7F3546}"/>
              </a:ext>
            </a:extLst>
          </p:cNvPr>
          <p:cNvPicPr>
            <a:picLocks noChangeAspect="1"/>
          </p:cNvPicPr>
          <p:nvPr/>
        </p:nvPicPr>
        <p:blipFill>
          <a:blip r:embed="rId4"/>
          <a:stretch>
            <a:fillRect/>
          </a:stretch>
        </p:blipFill>
        <p:spPr>
          <a:xfrm>
            <a:off x="0" y="0"/>
            <a:ext cx="591312" cy="6858000"/>
          </a:xfrm>
          <a:prstGeom prst="rect">
            <a:avLst/>
          </a:prstGeom>
        </p:spPr>
      </p:pic>
    </p:spTree>
    <p:extLst>
      <p:ext uri="{BB962C8B-B14F-4D97-AF65-F5344CB8AC3E}">
        <p14:creationId xmlns:p14="http://schemas.microsoft.com/office/powerpoint/2010/main" val="29706986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6" name="Rectangle 4"/>
          <p:cNvSpPr>
            <a:spLocks noGrp="1" noChangeArrowheads="1"/>
          </p:cNvSpPr>
          <p:nvPr>
            <p:ph type="ctrTitle"/>
          </p:nvPr>
        </p:nvSpPr>
        <p:spPr>
          <a:xfrm>
            <a:off x="1080728" y="718645"/>
            <a:ext cx="6982544" cy="1470025"/>
          </a:xfrm>
        </p:spPr>
        <p:txBody>
          <a:bodyPr>
            <a:normAutofit/>
          </a:bodyPr>
          <a:lstStyle/>
          <a:p>
            <a:pPr algn="l" eaLnBrk="1" hangingPunct="1">
              <a:defRPr/>
            </a:pPr>
            <a:r>
              <a:rPr lang="en-GB" sz="4000" u="sng" dirty="0"/>
              <a:t>Talk about Stress &amp; Worry </a:t>
            </a:r>
          </a:p>
        </p:txBody>
      </p:sp>
      <p:sp>
        <p:nvSpPr>
          <p:cNvPr id="131077" name="Rectangle 5"/>
          <p:cNvSpPr>
            <a:spLocks noGrp="1" noChangeArrowheads="1"/>
          </p:cNvSpPr>
          <p:nvPr>
            <p:ph type="subTitle" idx="1"/>
          </p:nvPr>
        </p:nvSpPr>
        <p:spPr>
          <a:xfrm>
            <a:off x="1100051" y="2166788"/>
            <a:ext cx="6867736" cy="3915776"/>
          </a:xfrm>
        </p:spPr>
        <p:txBody>
          <a:bodyPr>
            <a:normAutofit/>
          </a:bodyPr>
          <a:lstStyle/>
          <a:p>
            <a:pPr algn="l" eaLnBrk="1" hangingPunct="1">
              <a:defRPr/>
            </a:pPr>
            <a:endParaRPr lang="en-GB" dirty="0">
              <a:solidFill>
                <a:schemeClr val="tx1"/>
              </a:solidFill>
            </a:endParaRPr>
          </a:p>
          <a:p>
            <a:pPr algn="l" eaLnBrk="1" hangingPunct="1">
              <a:defRPr/>
            </a:pPr>
            <a:endParaRPr lang="en-GB" dirty="0">
              <a:solidFill>
                <a:schemeClr val="tx1"/>
              </a:solidFill>
            </a:endParaRPr>
          </a:p>
        </p:txBody>
      </p:sp>
      <p:pic>
        <p:nvPicPr>
          <p:cNvPr id="7" name="Picture 6"/>
          <p:cNvPicPr>
            <a:picLocks noChangeAspect="1"/>
          </p:cNvPicPr>
          <p:nvPr/>
        </p:nvPicPr>
        <p:blipFill rotWithShape="1">
          <a:blip r:embed="rId3"/>
          <a:srcRect l="44118"/>
          <a:stretch/>
        </p:blipFill>
        <p:spPr>
          <a:xfrm>
            <a:off x="7668344" y="5693368"/>
            <a:ext cx="1468512" cy="1164632"/>
          </a:xfrm>
          <a:prstGeom prst="rect">
            <a:avLst/>
          </a:prstGeom>
        </p:spPr>
      </p:pic>
      <p:pic>
        <p:nvPicPr>
          <p:cNvPr id="5" name="Picture 4">
            <a:extLst>
              <a:ext uri="{FF2B5EF4-FFF2-40B4-BE49-F238E27FC236}">
                <a16:creationId xmlns:a16="http://schemas.microsoft.com/office/drawing/2014/main" id="{168D29AA-8994-45F5-8F6E-16BA5D7F3546}"/>
              </a:ext>
            </a:extLst>
          </p:cNvPr>
          <p:cNvPicPr>
            <a:picLocks noChangeAspect="1"/>
          </p:cNvPicPr>
          <p:nvPr/>
        </p:nvPicPr>
        <p:blipFill>
          <a:blip r:embed="rId4"/>
          <a:stretch>
            <a:fillRect/>
          </a:stretch>
        </p:blipFill>
        <p:spPr>
          <a:xfrm>
            <a:off x="0" y="0"/>
            <a:ext cx="591312" cy="6858000"/>
          </a:xfrm>
          <a:prstGeom prst="rect">
            <a:avLst/>
          </a:prstGeom>
        </p:spPr>
      </p:pic>
      <p:sp>
        <p:nvSpPr>
          <p:cNvPr id="2" name="TextBox 1">
            <a:extLst>
              <a:ext uri="{FF2B5EF4-FFF2-40B4-BE49-F238E27FC236}">
                <a16:creationId xmlns:a16="http://schemas.microsoft.com/office/drawing/2014/main" id="{0D7C1F83-FA92-420D-B45E-3B765E8A7768}"/>
              </a:ext>
            </a:extLst>
          </p:cNvPr>
          <p:cNvSpPr txBox="1"/>
          <p:nvPr/>
        </p:nvSpPr>
        <p:spPr>
          <a:xfrm>
            <a:off x="1259632" y="1988840"/>
            <a:ext cx="6708155" cy="4524315"/>
          </a:xfrm>
          <a:prstGeom prst="rect">
            <a:avLst/>
          </a:prstGeom>
          <a:noFill/>
        </p:spPr>
        <p:txBody>
          <a:bodyPr wrap="square" rtlCol="0">
            <a:spAutoFit/>
          </a:bodyPr>
          <a:lstStyle/>
          <a:p>
            <a:pPr marL="285750" indent="-285750" algn="l">
              <a:buFont typeface="Arial" panose="020B0604020202020204" pitchFamily="34" charset="0"/>
              <a:buChar char="•"/>
            </a:pPr>
            <a:r>
              <a:rPr lang="en-GB" b="0" i="0" dirty="0">
                <a:solidFill>
                  <a:srgbClr val="212B32"/>
                </a:solidFill>
                <a:effectLst/>
                <a:latin typeface="Frutiger W01"/>
              </a:rPr>
              <a:t>Remind your child that it's normal to feel anxious. Nervousness is a natural reaction, especially during assessments, coursework deadlines and exams. The key is to put these nerves to positive use.</a:t>
            </a:r>
          </a:p>
          <a:p>
            <a:pPr marL="285750" indent="-285750" algn="l">
              <a:buFont typeface="Arial" panose="020B0604020202020204" pitchFamily="34" charset="0"/>
              <a:buChar char="•"/>
            </a:pPr>
            <a:r>
              <a:rPr lang="en-GB" b="0" i="0" dirty="0">
                <a:solidFill>
                  <a:srgbClr val="212B32"/>
                </a:solidFill>
                <a:effectLst/>
                <a:latin typeface="Frutiger W01"/>
              </a:rPr>
              <a:t>If anxiety is getting in the way rather than helping, encourage your child to practise the activities they'll be doing on the day of the exam. This will help it feel less scary.</a:t>
            </a:r>
          </a:p>
          <a:p>
            <a:pPr marL="285750" indent="-285750" algn="l">
              <a:buFont typeface="Arial" panose="020B0604020202020204" pitchFamily="34" charset="0"/>
              <a:buChar char="•"/>
            </a:pPr>
            <a:r>
              <a:rPr lang="en-GB" b="0" i="0" dirty="0">
                <a:solidFill>
                  <a:srgbClr val="212B32"/>
                </a:solidFill>
                <a:effectLst/>
                <a:latin typeface="Frutiger W01"/>
              </a:rPr>
              <a:t>For example, this may involve doing practice papers under exam conditions or seeing the exam hall beforehand. School staff should be able to help with this.</a:t>
            </a:r>
          </a:p>
          <a:p>
            <a:pPr marL="285750" indent="-285750" algn="l">
              <a:buFont typeface="Arial" panose="020B0604020202020204" pitchFamily="34" charset="0"/>
              <a:buChar char="•"/>
            </a:pPr>
            <a:r>
              <a:rPr lang="en-GB" b="0" i="0" dirty="0">
                <a:solidFill>
                  <a:srgbClr val="212B32"/>
                </a:solidFill>
                <a:effectLst/>
                <a:latin typeface="Frutiger W01"/>
              </a:rPr>
              <a:t>Help your child face their fears and see these activities through, rather than avoiding them.  </a:t>
            </a:r>
          </a:p>
          <a:p>
            <a:pPr marL="285750" indent="-285750" algn="l">
              <a:buFont typeface="Arial" panose="020B0604020202020204" pitchFamily="34" charset="0"/>
              <a:buChar char="•"/>
            </a:pPr>
            <a:r>
              <a:rPr lang="en-GB" b="0" i="0" dirty="0">
                <a:solidFill>
                  <a:srgbClr val="212B32"/>
                </a:solidFill>
                <a:effectLst/>
                <a:latin typeface="Frutiger W01"/>
              </a:rPr>
              <a:t>Encourage them to think about what they know and the time they've already put into studying to help them feel more confident.</a:t>
            </a:r>
          </a:p>
          <a:p>
            <a:endParaRPr lang="en-GB" dirty="0"/>
          </a:p>
        </p:txBody>
      </p:sp>
    </p:spTree>
    <p:extLst>
      <p:ext uri="{BB962C8B-B14F-4D97-AF65-F5344CB8AC3E}">
        <p14:creationId xmlns:p14="http://schemas.microsoft.com/office/powerpoint/2010/main" val="8751991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6" name="Rectangle 4"/>
          <p:cNvSpPr>
            <a:spLocks noGrp="1" noChangeArrowheads="1"/>
          </p:cNvSpPr>
          <p:nvPr>
            <p:ph type="ctrTitle"/>
          </p:nvPr>
        </p:nvSpPr>
        <p:spPr>
          <a:xfrm>
            <a:off x="1080728" y="718645"/>
            <a:ext cx="6982544" cy="1470025"/>
          </a:xfrm>
        </p:spPr>
        <p:txBody>
          <a:bodyPr>
            <a:normAutofit/>
          </a:bodyPr>
          <a:lstStyle/>
          <a:p>
            <a:pPr algn="l" eaLnBrk="1" hangingPunct="1">
              <a:defRPr/>
            </a:pPr>
            <a:r>
              <a:rPr lang="en-GB" sz="4000" u="sng" dirty="0"/>
              <a:t>Ensuring a Healthy Diet</a:t>
            </a:r>
          </a:p>
        </p:txBody>
      </p:sp>
      <p:sp>
        <p:nvSpPr>
          <p:cNvPr id="131077" name="Rectangle 5"/>
          <p:cNvSpPr>
            <a:spLocks noGrp="1" noChangeArrowheads="1"/>
          </p:cNvSpPr>
          <p:nvPr>
            <p:ph type="subTitle" idx="1"/>
          </p:nvPr>
        </p:nvSpPr>
        <p:spPr>
          <a:xfrm>
            <a:off x="1100051" y="2166788"/>
            <a:ext cx="6867736" cy="3915776"/>
          </a:xfrm>
        </p:spPr>
        <p:txBody>
          <a:bodyPr>
            <a:normAutofit fontScale="85000" lnSpcReduction="20000"/>
          </a:bodyPr>
          <a:lstStyle/>
          <a:p>
            <a:pPr marL="457200" indent="-457200" algn="l">
              <a:buFont typeface="Arial" panose="020B0604020202020204" pitchFamily="34" charset="0"/>
              <a:buChar char="•"/>
            </a:pPr>
            <a:r>
              <a:rPr lang="en-GB" b="0" i="0" dirty="0">
                <a:solidFill>
                  <a:srgbClr val="212B32"/>
                </a:solidFill>
                <a:effectLst/>
                <a:latin typeface="Frutiger W01"/>
              </a:rPr>
              <a:t>A balanced diet is vital for your child's health, and can help them feel well during exam periods.</a:t>
            </a:r>
          </a:p>
          <a:p>
            <a:pPr marL="457200" indent="-457200" algn="l">
              <a:buFont typeface="Arial" panose="020B0604020202020204" pitchFamily="34" charset="0"/>
              <a:buChar char="•"/>
            </a:pPr>
            <a:r>
              <a:rPr lang="en-GB" b="0" i="0" dirty="0">
                <a:solidFill>
                  <a:srgbClr val="212B32"/>
                </a:solidFill>
                <a:effectLst/>
                <a:latin typeface="Frutiger W01"/>
              </a:rPr>
              <a:t>Some parents find high-fat, high-sugar and high-caffeine foods and drinks, such as energy drinks, cola, sweets, chocolate, burgers and chips, make their children hyperactive, irritable and moody.</a:t>
            </a:r>
          </a:p>
          <a:p>
            <a:pPr marL="457200" indent="-457200" algn="l">
              <a:buFont typeface="Arial" panose="020B0604020202020204" pitchFamily="34" charset="0"/>
              <a:buChar char="•"/>
            </a:pPr>
            <a:r>
              <a:rPr lang="en-GB" b="0" i="0" dirty="0">
                <a:solidFill>
                  <a:srgbClr val="212B32"/>
                </a:solidFill>
                <a:effectLst/>
                <a:latin typeface="Frutiger W01"/>
              </a:rPr>
              <a:t>Where possible, involve your child in shopping for food and encourage them to choose some healthy snacks.</a:t>
            </a:r>
          </a:p>
          <a:p>
            <a:pPr algn="l" eaLnBrk="1" hangingPunct="1">
              <a:defRPr/>
            </a:pPr>
            <a:endParaRPr lang="en-GB" dirty="0">
              <a:solidFill>
                <a:schemeClr val="tx1"/>
              </a:solidFill>
            </a:endParaRPr>
          </a:p>
          <a:p>
            <a:pPr algn="l" eaLnBrk="1" hangingPunct="1">
              <a:defRPr/>
            </a:pPr>
            <a:endParaRPr lang="en-GB" dirty="0">
              <a:solidFill>
                <a:schemeClr val="tx1"/>
              </a:solidFill>
            </a:endParaRPr>
          </a:p>
        </p:txBody>
      </p:sp>
      <p:pic>
        <p:nvPicPr>
          <p:cNvPr id="7" name="Picture 6"/>
          <p:cNvPicPr>
            <a:picLocks noChangeAspect="1"/>
          </p:cNvPicPr>
          <p:nvPr/>
        </p:nvPicPr>
        <p:blipFill rotWithShape="1">
          <a:blip r:embed="rId3"/>
          <a:srcRect l="44118"/>
          <a:stretch/>
        </p:blipFill>
        <p:spPr>
          <a:xfrm>
            <a:off x="7668344" y="5693368"/>
            <a:ext cx="1468512" cy="1164632"/>
          </a:xfrm>
          <a:prstGeom prst="rect">
            <a:avLst/>
          </a:prstGeom>
        </p:spPr>
      </p:pic>
      <p:pic>
        <p:nvPicPr>
          <p:cNvPr id="5" name="Picture 4">
            <a:extLst>
              <a:ext uri="{FF2B5EF4-FFF2-40B4-BE49-F238E27FC236}">
                <a16:creationId xmlns:a16="http://schemas.microsoft.com/office/drawing/2014/main" id="{168D29AA-8994-45F5-8F6E-16BA5D7F3546}"/>
              </a:ext>
            </a:extLst>
          </p:cNvPr>
          <p:cNvPicPr>
            <a:picLocks noChangeAspect="1"/>
          </p:cNvPicPr>
          <p:nvPr/>
        </p:nvPicPr>
        <p:blipFill>
          <a:blip r:embed="rId4"/>
          <a:stretch>
            <a:fillRect/>
          </a:stretch>
        </p:blipFill>
        <p:spPr>
          <a:xfrm>
            <a:off x="0" y="0"/>
            <a:ext cx="591312" cy="6858000"/>
          </a:xfrm>
          <a:prstGeom prst="rect">
            <a:avLst/>
          </a:prstGeom>
        </p:spPr>
      </p:pic>
    </p:spTree>
    <p:extLst>
      <p:ext uri="{BB962C8B-B14F-4D97-AF65-F5344CB8AC3E}">
        <p14:creationId xmlns:p14="http://schemas.microsoft.com/office/powerpoint/2010/main" val="553693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4"/>
          <p:cNvSpPr>
            <a:spLocks noGrp="1" noChangeArrowheads="1"/>
          </p:cNvSpPr>
          <p:nvPr>
            <p:ph type="title"/>
          </p:nvPr>
        </p:nvSpPr>
        <p:spPr>
          <a:xfrm>
            <a:off x="2807804" y="332656"/>
            <a:ext cx="3898776" cy="1143000"/>
          </a:xfrm>
        </p:spPr>
        <p:txBody>
          <a:bodyPr>
            <a:normAutofit/>
          </a:bodyPr>
          <a:lstStyle/>
          <a:p>
            <a:pPr eaLnBrk="1" hangingPunct="1">
              <a:defRPr/>
            </a:pPr>
            <a:r>
              <a:rPr lang="en-GB" sz="4800" b="1" dirty="0"/>
              <a:t>Aims</a:t>
            </a:r>
          </a:p>
        </p:txBody>
      </p:sp>
      <p:sp>
        <p:nvSpPr>
          <p:cNvPr id="9221" name="Rectangle 5"/>
          <p:cNvSpPr>
            <a:spLocks noGrp="1" noChangeArrowheads="1"/>
          </p:cNvSpPr>
          <p:nvPr>
            <p:ph idx="1"/>
          </p:nvPr>
        </p:nvSpPr>
        <p:spPr>
          <a:xfrm>
            <a:off x="1043608" y="2097500"/>
            <a:ext cx="7427168" cy="4708525"/>
          </a:xfrm>
        </p:spPr>
        <p:txBody>
          <a:bodyPr>
            <a:normAutofit/>
          </a:bodyPr>
          <a:lstStyle/>
          <a:p>
            <a:pPr eaLnBrk="1" hangingPunct="1">
              <a:defRPr/>
            </a:pPr>
            <a:r>
              <a:rPr lang="en-GB" sz="2800" dirty="0">
                <a:solidFill>
                  <a:schemeClr val="tx1"/>
                </a:solidFill>
              </a:rPr>
              <a:t>Our aim is to provide information sessions for parents/carers to raise awareness of wellbeing needs in children and young people.</a:t>
            </a:r>
          </a:p>
          <a:p>
            <a:pPr eaLnBrk="1" hangingPunct="1">
              <a:defRPr/>
            </a:pPr>
            <a:r>
              <a:rPr lang="en-GB" sz="2800" dirty="0"/>
              <a:t>To provide helpful strategies and tips for parents/carers to support themselves and their children and Young People.</a:t>
            </a:r>
          </a:p>
        </p:txBody>
      </p:sp>
      <p:pic>
        <p:nvPicPr>
          <p:cNvPr id="5" name="Picture 4" descr="Purple Bit.JPG">
            <a:extLst>
              <a:ext uri="{FF2B5EF4-FFF2-40B4-BE49-F238E27FC236}">
                <a16:creationId xmlns:a16="http://schemas.microsoft.com/office/drawing/2014/main" id="{9EF8F9AC-B6B4-4581-9590-5DB7FEC87574}"/>
              </a:ext>
            </a:extLst>
          </p:cNvPr>
          <p:cNvPicPr>
            <a:picLocks noChangeAspect="1"/>
          </p:cNvPicPr>
          <p:nvPr/>
        </p:nvPicPr>
        <p:blipFill>
          <a:blip r:embed="rId3" cstate="print">
            <a:extLst>
              <a:ext uri="{BEBA8EAE-BF5A-486C-A8C5-ECC9F3942E4B}">
                <a14:imgProps xmlns:a14="http://schemas.microsoft.com/office/drawing/2010/main">
                  <a14:imgLayer r:embed="rId4">
                    <a14:imgEffect>
                      <a14:artisticCement/>
                    </a14:imgEffect>
                    <a14:imgEffect>
                      <a14:saturation sat="33000"/>
                    </a14:imgEffect>
                  </a14:imgLayer>
                </a14:imgProps>
              </a:ext>
            </a:extLst>
          </a:blip>
          <a:stretch>
            <a:fillRect/>
          </a:stretch>
        </p:blipFill>
        <p:spPr>
          <a:xfrm rot="5400000">
            <a:off x="-3132389" y="3132385"/>
            <a:ext cx="6858004" cy="593226"/>
          </a:xfrm>
          <a:prstGeom prst="rect">
            <a:avLst/>
          </a:prstGeom>
          <a:solidFill>
            <a:srgbClr val="00B050"/>
          </a:solid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92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2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1"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6" name="Rectangle 4"/>
          <p:cNvSpPr>
            <a:spLocks noGrp="1" noChangeArrowheads="1"/>
          </p:cNvSpPr>
          <p:nvPr>
            <p:ph type="ctrTitle"/>
          </p:nvPr>
        </p:nvSpPr>
        <p:spPr>
          <a:xfrm>
            <a:off x="1080728" y="718645"/>
            <a:ext cx="6982544" cy="1470025"/>
          </a:xfrm>
        </p:spPr>
        <p:txBody>
          <a:bodyPr>
            <a:normAutofit/>
          </a:bodyPr>
          <a:lstStyle/>
          <a:p>
            <a:pPr algn="l" eaLnBrk="1" hangingPunct="1">
              <a:defRPr/>
            </a:pPr>
            <a:r>
              <a:rPr lang="en-GB" sz="4000" u="sng" dirty="0"/>
              <a:t>Supporting Good Sleep</a:t>
            </a:r>
          </a:p>
        </p:txBody>
      </p:sp>
      <p:sp>
        <p:nvSpPr>
          <p:cNvPr id="131077" name="Rectangle 5"/>
          <p:cNvSpPr>
            <a:spLocks noGrp="1" noChangeArrowheads="1"/>
          </p:cNvSpPr>
          <p:nvPr>
            <p:ph type="subTitle" idx="1"/>
          </p:nvPr>
        </p:nvSpPr>
        <p:spPr>
          <a:xfrm>
            <a:off x="1100051" y="2166788"/>
            <a:ext cx="6867736" cy="3915776"/>
          </a:xfrm>
        </p:spPr>
        <p:txBody>
          <a:bodyPr>
            <a:normAutofit fontScale="77500" lnSpcReduction="20000"/>
          </a:bodyPr>
          <a:lstStyle/>
          <a:p>
            <a:pPr marL="457200" indent="-457200" algn="l" eaLnBrk="1" hangingPunct="1">
              <a:buFont typeface="Arial" panose="020B0604020202020204" pitchFamily="34" charset="0"/>
              <a:buChar char="•"/>
              <a:defRPr/>
            </a:pPr>
            <a:r>
              <a:rPr lang="en-GB" b="0" i="0" dirty="0">
                <a:solidFill>
                  <a:srgbClr val="212B32"/>
                </a:solidFill>
                <a:effectLst/>
                <a:latin typeface="Frutiger W01"/>
              </a:rPr>
              <a:t>Good sleep improves thinking and concentration. </a:t>
            </a:r>
          </a:p>
          <a:p>
            <a:pPr marL="457200" indent="-457200" algn="l" eaLnBrk="1" hangingPunct="1">
              <a:buFont typeface="Arial" panose="020B0604020202020204" pitchFamily="34" charset="0"/>
              <a:buChar char="•"/>
              <a:defRPr/>
            </a:pPr>
            <a:r>
              <a:rPr lang="en-GB" b="0" i="0" dirty="0">
                <a:solidFill>
                  <a:srgbClr val="212B32"/>
                </a:solidFill>
                <a:effectLst/>
                <a:latin typeface="Frutiger W01"/>
              </a:rPr>
              <a:t>Most teenagers need 8 to 10 hours' sleep a night.</a:t>
            </a:r>
          </a:p>
          <a:p>
            <a:pPr marL="457200" indent="-457200" algn="l">
              <a:buFont typeface="Arial" panose="020B0604020202020204" pitchFamily="34" charset="0"/>
              <a:buChar char="•"/>
            </a:pPr>
            <a:r>
              <a:rPr lang="en-GB" b="0" i="0" dirty="0">
                <a:solidFill>
                  <a:srgbClr val="212B32"/>
                </a:solidFill>
                <a:effectLst/>
                <a:latin typeface="Frutiger W01"/>
              </a:rPr>
              <a:t>Allow half an hour or so for your child to wind down between studying, watching TV or using a computer and going to bed, to help them get a good night's sleep.</a:t>
            </a:r>
          </a:p>
          <a:p>
            <a:pPr marL="457200" indent="-457200" algn="l">
              <a:buFont typeface="Arial" panose="020B0604020202020204" pitchFamily="34" charset="0"/>
              <a:buChar char="•"/>
            </a:pPr>
            <a:r>
              <a:rPr lang="en-GB" b="0" i="0" dirty="0">
                <a:solidFill>
                  <a:srgbClr val="212B32"/>
                </a:solidFill>
                <a:effectLst/>
                <a:latin typeface="Frutiger W01"/>
              </a:rPr>
              <a:t>Cramming all night before an exam is usually a bad idea. Sleep will benefit your child far more than a few hours of panicky last-minute study.</a:t>
            </a:r>
          </a:p>
          <a:p>
            <a:pPr algn="l" eaLnBrk="1" hangingPunct="1">
              <a:defRPr/>
            </a:pPr>
            <a:endParaRPr lang="en-GB" dirty="0">
              <a:solidFill>
                <a:schemeClr val="tx1"/>
              </a:solidFill>
            </a:endParaRPr>
          </a:p>
          <a:p>
            <a:pPr algn="l" eaLnBrk="1" hangingPunct="1">
              <a:defRPr/>
            </a:pPr>
            <a:endParaRPr lang="en-GB" dirty="0">
              <a:solidFill>
                <a:schemeClr val="tx1"/>
              </a:solidFill>
            </a:endParaRPr>
          </a:p>
        </p:txBody>
      </p:sp>
      <p:pic>
        <p:nvPicPr>
          <p:cNvPr id="7" name="Picture 6"/>
          <p:cNvPicPr>
            <a:picLocks noChangeAspect="1"/>
          </p:cNvPicPr>
          <p:nvPr/>
        </p:nvPicPr>
        <p:blipFill rotWithShape="1">
          <a:blip r:embed="rId3"/>
          <a:srcRect l="44118"/>
          <a:stretch/>
        </p:blipFill>
        <p:spPr>
          <a:xfrm>
            <a:off x="7668344" y="5693368"/>
            <a:ext cx="1468512" cy="1164632"/>
          </a:xfrm>
          <a:prstGeom prst="rect">
            <a:avLst/>
          </a:prstGeom>
        </p:spPr>
      </p:pic>
      <p:pic>
        <p:nvPicPr>
          <p:cNvPr id="5" name="Picture 4">
            <a:extLst>
              <a:ext uri="{FF2B5EF4-FFF2-40B4-BE49-F238E27FC236}">
                <a16:creationId xmlns:a16="http://schemas.microsoft.com/office/drawing/2014/main" id="{168D29AA-8994-45F5-8F6E-16BA5D7F3546}"/>
              </a:ext>
            </a:extLst>
          </p:cNvPr>
          <p:cNvPicPr>
            <a:picLocks noChangeAspect="1"/>
          </p:cNvPicPr>
          <p:nvPr/>
        </p:nvPicPr>
        <p:blipFill>
          <a:blip r:embed="rId4"/>
          <a:stretch>
            <a:fillRect/>
          </a:stretch>
        </p:blipFill>
        <p:spPr>
          <a:xfrm>
            <a:off x="0" y="0"/>
            <a:ext cx="591312" cy="6858000"/>
          </a:xfrm>
          <a:prstGeom prst="rect">
            <a:avLst/>
          </a:prstGeom>
        </p:spPr>
      </p:pic>
    </p:spTree>
    <p:extLst>
      <p:ext uri="{BB962C8B-B14F-4D97-AF65-F5344CB8AC3E}">
        <p14:creationId xmlns:p14="http://schemas.microsoft.com/office/powerpoint/2010/main" val="31490757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6" name="Rectangle 4"/>
          <p:cNvSpPr>
            <a:spLocks noGrp="1" noChangeArrowheads="1"/>
          </p:cNvSpPr>
          <p:nvPr>
            <p:ph type="ctrTitle"/>
          </p:nvPr>
        </p:nvSpPr>
        <p:spPr>
          <a:xfrm>
            <a:off x="1080728" y="718645"/>
            <a:ext cx="6982544" cy="1470025"/>
          </a:xfrm>
        </p:spPr>
        <p:txBody>
          <a:bodyPr>
            <a:normAutofit/>
          </a:bodyPr>
          <a:lstStyle/>
          <a:p>
            <a:pPr algn="l" eaLnBrk="1" hangingPunct="1">
              <a:defRPr/>
            </a:pPr>
            <a:r>
              <a:rPr lang="en-GB" sz="4000" u="sng" dirty="0"/>
              <a:t>Encourage Exercise</a:t>
            </a:r>
          </a:p>
        </p:txBody>
      </p:sp>
      <p:sp>
        <p:nvSpPr>
          <p:cNvPr id="131077" name="Rectangle 5"/>
          <p:cNvSpPr>
            <a:spLocks noGrp="1" noChangeArrowheads="1"/>
          </p:cNvSpPr>
          <p:nvPr>
            <p:ph type="subTitle" idx="1"/>
          </p:nvPr>
        </p:nvSpPr>
        <p:spPr>
          <a:xfrm>
            <a:off x="1100051" y="2166788"/>
            <a:ext cx="6867736" cy="3915776"/>
          </a:xfrm>
        </p:spPr>
        <p:txBody>
          <a:bodyPr>
            <a:normAutofit/>
          </a:bodyPr>
          <a:lstStyle/>
          <a:p>
            <a:pPr marL="457200" indent="-457200" algn="l">
              <a:buFont typeface="Arial" panose="020B0604020202020204" pitchFamily="34" charset="0"/>
              <a:buChar char="•"/>
            </a:pPr>
            <a:r>
              <a:rPr lang="en-GB" b="0" i="0" dirty="0">
                <a:solidFill>
                  <a:srgbClr val="212B32"/>
                </a:solidFill>
                <a:effectLst/>
                <a:latin typeface="Frutiger W01"/>
              </a:rPr>
              <a:t>Exercise can help boost energy levels, clear the mind and relieve stress. It does not matter what it is – walking, cycling, swimming, football and dancing are all effective.</a:t>
            </a:r>
          </a:p>
          <a:p>
            <a:pPr marL="457200" indent="-457200" algn="l">
              <a:buFont typeface="Arial" panose="020B0604020202020204" pitchFamily="34" charset="0"/>
              <a:buChar char="•"/>
            </a:pPr>
            <a:r>
              <a:rPr lang="en-GB" b="0" i="0" dirty="0">
                <a:solidFill>
                  <a:srgbClr val="212B32"/>
                </a:solidFill>
                <a:effectLst/>
                <a:latin typeface="Frutiger W01"/>
              </a:rPr>
              <a:t>Activities that involve other people can be particularly helpful.</a:t>
            </a:r>
          </a:p>
          <a:p>
            <a:pPr marL="457200" indent="-457200" algn="l" eaLnBrk="1" hangingPunct="1">
              <a:buFont typeface="Arial" panose="020B0604020202020204" pitchFamily="34" charset="0"/>
              <a:buChar char="•"/>
              <a:defRPr/>
            </a:pPr>
            <a:endParaRPr lang="en-GB" dirty="0">
              <a:solidFill>
                <a:schemeClr val="tx1"/>
              </a:solidFill>
            </a:endParaRPr>
          </a:p>
          <a:p>
            <a:pPr algn="l" eaLnBrk="1" hangingPunct="1">
              <a:defRPr/>
            </a:pPr>
            <a:endParaRPr lang="en-GB" dirty="0">
              <a:solidFill>
                <a:schemeClr val="tx1"/>
              </a:solidFill>
            </a:endParaRPr>
          </a:p>
        </p:txBody>
      </p:sp>
      <p:pic>
        <p:nvPicPr>
          <p:cNvPr id="7" name="Picture 6"/>
          <p:cNvPicPr>
            <a:picLocks noChangeAspect="1"/>
          </p:cNvPicPr>
          <p:nvPr/>
        </p:nvPicPr>
        <p:blipFill rotWithShape="1">
          <a:blip r:embed="rId3"/>
          <a:srcRect l="44118"/>
          <a:stretch/>
        </p:blipFill>
        <p:spPr>
          <a:xfrm>
            <a:off x="7668344" y="5693368"/>
            <a:ext cx="1468512" cy="1164632"/>
          </a:xfrm>
          <a:prstGeom prst="rect">
            <a:avLst/>
          </a:prstGeom>
        </p:spPr>
      </p:pic>
      <p:pic>
        <p:nvPicPr>
          <p:cNvPr id="5" name="Picture 4">
            <a:extLst>
              <a:ext uri="{FF2B5EF4-FFF2-40B4-BE49-F238E27FC236}">
                <a16:creationId xmlns:a16="http://schemas.microsoft.com/office/drawing/2014/main" id="{168D29AA-8994-45F5-8F6E-16BA5D7F3546}"/>
              </a:ext>
            </a:extLst>
          </p:cNvPr>
          <p:cNvPicPr>
            <a:picLocks noChangeAspect="1"/>
          </p:cNvPicPr>
          <p:nvPr/>
        </p:nvPicPr>
        <p:blipFill>
          <a:blip r:embed="rId4"/>
          <a:stretch>
            <a:fillRect/>
          </a:stretch>
        </p:blipFill>
        <p:spPr>
          <a:xfrm>
            <a:off x="0" y="0"/>
            <a:ext cx="591312" cy="6858000"/>
          </a:xfrm>
          <a:prstGeom prst="rect">
            <a:avLst/>
          </a:prstGeom>
        </p:spPr>
      </p:pic>
    </p:spTree>
    <p:extLst>
      <p:ext uri="{BB962C8B-B14F-4D97-AF65-F5344CB8AC3E}">
        <p14:creationId xmlns:p14="http://schemas.microsoft.com/office/powerpoint/2010/main" val="21391381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6" name="Rectangle 4"/>
          <p:cNvSpPr>
            <a:spLocks noGrp="1" noChangeArrowheads="1"/>
          </p:cNvSpPr>
          <p:nvPr>
            <p:ph type="ctrTitle"/>
          </p:nvPr>
        </p:nvSpPr>
        <p:spPr>
          <a:xfrm>
            <a:off x="1080728" y="718645"/>
            <a:ext cx="6982544" cy="1470025"/>
          </a:xfrm>
        </p:spPr>
        <p:txBody>
          <a:bodyPr>
            <a:normAutofit/>
          </a:bodyPr>
          <a:lstStyle/>
          <a:p>
            <a:pPr algn="l" eaLnBrk="1" hangingPunct="1">
              <a:defRPr/>
            </a:pPr>
            <a:r>
              <a:rPr lang="en-GB" sz="4000" u="sng" dirty="0"/>
              <a:t>Be Flexible </a:t>
            </a:r>
          </a:p>
        </p:txBody>
      </p:sp>
      <p:sp>
        <p:nvSpPr>
          <p:cNvPr id="131077" name="Rectangle 5"/>
          <p:cNvSpPr>
            <a:spLocks noGrp="1" noChangeArrowheads="1"/>
          </p:cNvSpPr>
          <p:nvPr>
            <p:ph type="subTitle" idx="1"/>
          </p:nvPr>
        </p:nvSpPr>
        <p:spPr>
          <a:xfrm>
            <a:off x="1100051" y="2166788"/>
            <a:ext cx="6867736" cy="3915776"/>
          </a:xfrm>
        </p:spPr>
        <p:txBody>
          <a:bodyPr>
            <a:normAutofit/>
          </a:bodyPr>
          <a:lstStyle/>
          <a:p>
            <a:pPr marL="457200" indent="-457200" algn="l">
              <a:buFont typeface="Arial" panose="020B0604020202020204" pitchFamily="34" charset="0"/>
              <a:buChar char="•"/>
            </a:pPr>
            <a:r>
              <a:rPr lang="en-GB" b="0" i="0" dirty="0">
                <a:solidFill>
                  <a:srgbClr val="212B32"/>
                </a:solidFill>
                <a:effectLst/>
                <a:latin typeface="Frutiger W01"/>
              </a:rPr>
              <a:t>Be flexible around exam time. When your child is revising all day, do not worry about household jobs left undone or untidy bedrooms.</a:t>
            </a:r>
          </a:p>
          <a:p>
            <a:pPr marL="457200" indent="-457200" algn="l">
              <a:buFont typeface="Arial" panose="020B0604020202020204" pitchFamily="34" charset="0"/>
              <a:buChar char="•"/>
            </a:pPr>
            <a:r>
              <a:rPr lang="en-GB" b="0" i="0" dirty="0">
                <a:solidFill>
                  <a:srgbClr val="212B32"/>
                </a:solidFill>
                <a:effectLst/>
                <a:latin typeface="Frutiger W01"/>
              </a:rPr>
              <a:t>Staying calm yourself can help. Remember, exams do not last forever.</a:t>
            </a:r>
          </a:p>
          <a:p>
            <a:pPr algn="l" eaLnBrk="1" hangingPunct="1">
              <a:defRPr/>
            </a:pPr>
            <a:endParaRPr lang="en-GB" dirty="0">
              <a:solidFill>
                <a:schemeClr val="tx1"/>
              </a:solidFill>
            </a:endParaRPr>
          </a:p>
          <a:p>
            <a:pPr algn="l" eaLnBrk="1" hangingPunct="1">
              <a:defRPr/>
            </a:pPr>
            <a:endParaRPr lang="en-GB" dirty="0">
              <a:solidFill>
                <a:schemeClr val="tx1"/>
              </a:solidFill>
            </a:endParaRPr>
          </a:p>
        </p:txBody>
      </p:sp>
      <p:pic>
        <p:nvPicPr>
          <p:cNvPr id="7" name="Picture 6"/>
          <p:cNvPicPr>
            <a:picLocks noChangeAspect="1"/>
          </p:cNvPicPr>
          <p:nvPr/>
        </p:nvPicPr>
        <p:blipFill rotWithShape="1">
          <a:blip r:embed="rId3"/>
          <a:srcRect l="44118"/>
          <a:stretch/>
        </p:blipFill>
        <p:spPr>
          <a:xfrm>
            <a:off x="7668344" y="5693368"/>
            <a:ext cx="1468512" cy="1164632"/>
          </a:xfrm>
          <a:prstGeom prst="rect">
            <a:avLst/>
          </a:prstGeom>
        </p:spPr>
      </p:pic>
      <p:pic>
        <p:nvPicPr>
          <p:cNvPr id="5" name="Picture 4">
            <a:extLst>
              <a:ext uri="{FF2B5EF4-FFF2-40B4-BE49-F238E27FC236}">
                <a16:creationId xmlns:a16="http://schemas.microsoft.com/office/drawing/2014/main" id="{168D29AA-8994-45F5-8F6E-16BA5D7F3546}"/>
              </a:ext>
            </a:extLst>
          </p:cNvPr>
          <p:cNvPicPr>
            <a:picLocks noChangeAspect="1"/>
          </p:cNvPicPr>
          <p:nvPr/>
        </p:nvPicPr>
        <p:blipFill>
          <a:blip r:embed="rId4"/>
          <a:stretch>
            <a:fillRect/>
          </a:stretch>
        </p:blipFill>
        <p:spPr>
          <a:xfrm>
            <a:off x="0" y="0"/>
            <a:ext cx="591312" cy="6858000"/>
          </a:xfrm>
          <a:prstGeom prst="rect">
            <a:avLst/>
          </a:prstGeom>
        </p:spPr>
      </p:pic>
    </p:spTree>
    <p:extLst>
      <p:ext uri="{BB962C8B-B14F-4D97-AF65-F5344CB8AC3E}">
        <p14:creationId xmlns:p14="http://schemas.microsoft.com/office/powerpoint/2010/main" val="15527158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6" name="Rectangle 4"/>
          <p:cNvSpPr>
            <a:spLocks noGrp="1" noChangeArrowheads="1"/>
          </p:cNvSpPr>
          <p:nvPr>
            <p:ph type="ctrTitle"/>
          </p:nvPr>
        </p:nvSpPr>
        <p:spPr>
          <a:xfrm>
            <a:off x="1080728" y="718645"/>
            <a:ext cx="6982544" cy="1470025"/>
          </a:xfrm>
        </p:spPr>
        <p:txBody>
          <a:bodyPr>
            <a:normAutofit/>
          </a:bodyPr>
          <a:lstStyle/>
          <a:p>
            <a:pPr algn="l" eaLnBrk="1" hangingPunct="1">
              <a:defRPr/>
            </a:pPr>
            <a:r>
              <a:rPr lang="en-GB" sz="4000" u="sng" dirty="0"/>
              <a:t>Don’t Add Pressure</a:t>
            </a:r>
          </a:p>
        </p:txBody>
      </p:sp>
      <p:sp>
        <p:nvSpPr>
          <p:cNvPr id="131077" name="Rectangle 5"/>
          <p:cNvSpPr>
            <a:spLocks noGrp="1" noChangeArrowheads="1"/>
          </p:cNvSpPr>
          <p:nvPr>
            <p:ph type="subTitle" idx="1"/>
          </p:nvPr>
        </p:nvSpPr>
        <p:spPr>
          <a:xfrm>
            <a:off x="1100051" y="2166788"/>
            <a:ext cx="6867736" cy="3915776"/>
          </a:xfrm>
        </p:spPr>
        <p:txBody>
          <a:bodyPr>
            <a:normAutofit fontScale="70000" lnSpcReduction="20000"/>
          </a:bodyPr>
          <a:lstStyle/>
          <a:p>
            <a:pPr algn="l"/>
            <a:r>
              <a:rPr lang="en-GB" b="0" i="0" dirty="0">
                <a:solidFill>
                  <a:srgbClr val="212B32"/>
                </a:solidFill>
                <a:effectLst/>
                <a:latin typeface="Calibri" panose="020F0502020204030204" pitchFamily="34" charset="0"/>
                <a:cs typeface="Calibri" panose="020F0502020204030204" pitchFamily="34" charset="0"/>
              </a:rPr>
              <a:t>Support group Childline says many children who contact them feel that most pressure at exam time comes from their family.</a:t>
            </a:r>
          </a:p>
          <a:p>
            <a:pPr algn="l"/>
            <a:r>
              <a:rPr lang="en-GB" b="0" i="0" dirty="0">
                <a:solidFill>
                  <a:srgbClr val="212B32"/>
                </a:solidFill>
                <a:effectLst/>
                <a:latin typeface="Calibri" panose="020F0502020204030204" pitchFamily="34" charset="0"/>
                <a:cs typeface="Calibri" panose="020F0502020204030204" pitchFamily="34" charset="0"/>
              </a:rPr>
              <a:t>Listen to your child, give them support and avoid criticism.</a:t>
            </a:r>
          </a:p>
          <a:p>
            <a:pPr algn="l"/>
            <a:r>
              <a:rPr lang="en-GB" b="0" i="0" dirty="0">
                <a:solidFill>
                  <a:srgbClr val="212B32"/>
                </a:solidFill>
                <a:effectLst/>
                <a:latin typeface="Calibri" panose="020F0502020204030204" pitchFamily="34" charset="0"/>
                <a:cs typeface="Calibri" panose="020F0502020204030204" pitchFamily="34" charset="0"/>
              </a:rPr>
              <a:t>Before they go in for a test or exam, be reassuring and positive. Let them know that failing is not the end of the world. If things do not go well they may be able to take the exam again.</a:t>
            </a:r>
          </a:p>
          <a:p>
            <a:pPr algn="l"/>
            <a:r>
              <a:rPr lang="en-GB" b="0" i="0" dirty="0">
                <a:solidFill>
                  <a:srgbClr val="212B32"/>
                </a:solidFill>
                <a:effectLst/>
                <a:latin typeface="Calibri" panose="020F0502020204030204" pitchFamily="34" charset="0"/>
                <a:cs typeface="Calibri" panose="020F0502020204030204" pitchFamily="34" charset="0"/>
              </a:rPr>
              <a:t>After each exam, encourage your child to talk it through with you. Discuss the parts that went well rather than focusing on the questions they found difficult. Then move on and focus on the next test, rather than dwelling on things that cannot be changed.</a:t>
            </a:r>
          </a:p>
          <a:p>
            <a:pPr algn="l" eaLnBrk="1" hangingPunct="1">
              <a:defRPr/>
            </a:pPr>
            <a:endParaRPr lang="en-GB" dirty="0">
              <a:solidFill>
                <a:schemeClr val="tx1"/>
              </a:solidFill>
            </a:endParaRPr>
          </a:p>
          <a:p>
            <a:pPr algn="l" eaLnBrk="1" hangingPunct="1">
              <a:defRPr/>
            </a:pPr>
            <a:endParaRPr lang="en-GB" dirty="0">
              <a:solidFill>
                <a:schemeClr val="tx1"/>
              </a:solidFill>
            </a:endParaRPr>
          </a:p>
        </p:txBody>
      </p:sp>
      <p:pic>
        <p:nvPicPr>
          <p:cNvPr id="7" name="Picture 6"/>
          <p:cNvPicPr>
            <a:picLocks noChangeAspect="1"/>
          </p:cNvPicPr>
          <p:nvPr/>
        </p:nvPicPr>
        <p:blipFill rotWithShape="1">
          <a:blip r:embed="rId3"/>
          <a:srcRect l="44118"/>
          <a:stretch/>
        </p:blipFill>
        <p:spPr>
          <a:xfrm>
            <a:off x="7668344" y="5693368"/>
            <a:ext cx="1468512" cy="1164632"/>
          </a:xfrm>
          <a:prstGeom prst="rect">
            <a:avLst/>
          </a:prstGeom>
        </p:spPr>
      </p:pic>
      <p:pic>
        <p:nvPicPr>
          <p:cNvPr id="5" name="Picture 4">
            <a:extLst>
              <a:ext uri="{FF2B5EF4-FFF2-40B4-BE49-F238E27FC236}">
                <a16:creationId xmlns:a16="http://schemas.microsoft.com/office/drawing/2014/main" id="{168D29AA-8994-45F5-8F6E-16BA5D7F3546}"/>
              </a:ext>
            </a:extLst>
          </p:cNvPr>
          <p:cNvPicPr>
            <a:picLocks noChangeAspect="1"/>
          </p:cNvPicPr>
          <p:nvPr/>
        </p:nvPicPr>
        <p:blipFill>
          <a:blip r:embed="rId4"/>
          <a:stretch>
            <a:fillRect/>
          </a:stretch>
        </p:blipFill>
        <p:spPr>
          <a:xfrm>
            <a:off x="0" y="0"/>
            <a:ext cx="591312" cy="6858000"/>
          </a:xfrm>
          <a:prstGeom prst="rect">
            <a:avLst/>
          </a:prstGeom>
        </p:spPr>
      </p:pic>
    </p:spTree>
    <p:extLst>
      <p:ext uri="{BB962C8B-B14F-4D97-AF65-F5344CB8AC3E}">
        <p14:creationId xmlns:p14="http://schemas.microsoft.com/office/powerpoint/2010/main" val="37528723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6" name="Rectangle 4"/>
          <p:cNvSpPr>
            <a:spLocks noGrp="1" noChangeArrowheads="1"/>
          </p:cNvSpPr>
          <p:nvPr>
            <p:ph type="ctrTitle"/>
          </p:nvPr>
        </p:nvSpPr>
        <p:spPr>
          <a:xfrm>
            <a:off x="1080728" y="718645"/>
            <a:ext cx="6982544" cy="1470025"/>
          </a:xfrm>
        </p:spPr>
        <p:txBody>
          <a:bodyPr>
            <a:normAutofit/>
          </a:bodyPr>
          <a:lstStyle/>
          <a:p>
            <a:pPr algn="l" eaLnBrk="1" hangingPunct="1">
              <a:defRPr/>
            </a:pPr>
            <a:r>
              <a:rPr lang="en-GB" sz="4000" u="sng" dirty="0"/>
              <a:t>Make Time for Treats</a:t>
            </a:r>
          </a:p>
        </p:txBody>
      </p:sp>
      <p:sp>
        <p:nvSpPr>
          <p:cNvPr id="131077" name="Rectangle 5"/>
          <p:cNvSpPr>
            <a:spLocks noGrp="1" noChangeArrowheads="1"/>
          </p:cNvSpPr>
          <p:nvPr>
            <p:ph type="subTitle" idx="1"/>
          </p:nvPr>
        </p:nvSpPr>
        <p:spPr>
          <a:xfrm>
            <a:off x="1100051" y="2166788"/>
            <a:ext cx="6867736" cy="3915776"/>
          </a:xfrm>
        </p:spPr>
        <p:txBody>
          <a:bodyPr>
            <a:normAutofit fontScale="85000" lnSpcReduction="10000"/>
          </a:bodyPr>
          <a:lstStyle/>
          <a:p>
            <a:pPr marL="457200" indent="-457200" algn="l">
              <a:buFont typeface="Arial" panose="020B0604020202020204" pitchFamily="34" charset="0"/>
              <a:buChar char="•"/>
            </a:pPr>
            <a:r>
              <a:rPr lang="en-GB" b="0" i="0" dirty="0">
                <a:solidFill>
                  <a:srgbClr val="212B32"/>
                </a:solidFill>
                <a:effectLst/>
                <a:latin typeface="Frutiger W01"/>
              </a:rPr>
              <a:t>With your child, think about rewards for doing revision and getting through each exam.</a:t>
            </a:r>
          </a:p>
          <a:p>
            <a:pPr marL="457200" indent="-457200" algn="l">
              <a:buFont typeface="Arial" panose="020B0604020202020204" pitchFamily="34" charset="0"/>
              <a:buChar char="•"/>
            </a:pPr>
            <a:r>
              <a:rPr lang="en-GB" b="0" i="0" dirty="0">
                <a:solidFill>
                  <a:srgbClr val="212B32"/>
                </a:solidFill>
                <a:effectLst/>
                <a:latin typeface="Frutiger W01"/>
              </a:rPr>
              <a:t>Rewards do not need to be big or expensive. They can include simple things like making their favourite meal or watching TV.</a:t>
            </a:r>
          </a:p>
          <a:p>
            <a:pPr marL="457200" indent="-457200" algn="l">
              <a:buFont typeface="Arial" panose="020B0604020202020204" pitchFamily="34" charset="0"/>
              <a:buChar char="•"/>
            </a:pPr>
            <a:r>
              <a:rPr lang="en-GB" b="0" i="0" dirty="0">
                <a:solidFill>
                  <a:srgbClr val="212B32"/>
                </a:solidFill>
                <a:effectLst/>
                <a:latin typeface="Frutiger W01"/>
              </a:rPr>
              <a:t>When the exams are over, help your child celebrate by organising an end-of-exams treat.</a:t>
            </a:r>
          </a:p>
          <a:p>
            <a:pPr algn="l" eaLnBrk="1" hangingPunct="1">
              <a:defRPr/>
            </a:pPr>
            <a:endParaRPr lang="en-GB" dirty="0">
              <a:solidFill>
                <a:schemeClr val="tx1"/>
              </a:solidFill>
            </a:endParaRPr>
          </a:p>
          <a:p>
            <a:pPr algn="l" eaLnBrk="1" hangingPunct="1">
              <a:defRPr/>
            </a:pPr>
            <a:endParaRPr lang="en-GB" dirty="0">
              <a:solidFill>
                <a:schemeClr val="tx1"/>
              </a:solidFill>
            </a:endParaRPr>
          </a:p>
        </p:txBody>
      </p:sp>
      <p:pic>
        <p:nvPicPr>
          <p:cNvPr id="7" name="Picture 6"/>
          <p:cNvPicPr>
            <a:picLocks noChangeAspect="1"/>
          </p:cNvPicPr>
          <p:nvPr/>
        </p:nvPicPr>
        <p:blipFill rotWithShape="1">
          <a:blip r:embed="rId3"/>
          <a:srcRect l="44118"/>
          <a:stretch/>
        </p:blipFill>
        <p:spPr>
          <a:xfrm>
            <a:off x="7668344" y="5693368"/>
            <a:ext cx="1468512" cy="1164632"/>
          </a:xfrm>
          <a:prstGeom prst="rect">
            <a:avLst/>
          </a:prstGeom>
        </p:spPr>
      </p:pic>
      <p:pic>
        <p:nvPicPr>
          <p:cNvPr id="5" name="Picture 4">
            <a:extLst>
              <a:ext uri="{FF2B5EF4-FFF2-40B4-BE49-F238E27FC236}">
                <a16:creationId xmlns:a16="http://schemas.microsoft.com/office/drawing/2014/main" id="{168D29AA-8994-45F5-8F6E-16BA5D7F3546}"/>
              </a:ext>
            </a:extLst>
          </p:cNvPr>
          <p:cNvPicPr>
            <a:picLocks noChangeAspect="1"/>
          </p:cNvPicPr>
          <p:nvPr/>
        </p:nvPicPr>
        <p:blipFill>
          <a:blip r:embed="rId4"/>
          <a:stretch>
            <a:fillRect/>
          </a:stretch>
        </p:blipFill>
        <p:spPr>
          <a:xfrm>
            <a:off x="0" y="0"/>
            <a:ext cx="591312" cy="6858000"/>
          </a:xfrm>
          <a:prstGeom prst="rect">
            <a:avLst/>
          </a:prstGeom>
        </p:spPr>
      </p:pic>
    </p:spTree>
    <p:extLst>
      <p:ext uri="{BB962C8B-B14F-4D97-AF65-F5344CB8AC3E}">
        <p14:creationId xmlns:p14="http://schemas.microsoft.com/office/powerpoint/2010/main" val="9870109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cdn2.hubspot.net/hub/133299/file-649847994-jpg/images/istock_000019147376mediu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9055" y="-97597"/>
            <a:ext cx="4277513" cy="640871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51520" y="260648"/>
            <a:ext cx="8640960" cy="1015663"/>
          </a:xfrm>
          <a:prstGeom prst="rect">
            <a:avLst/>
          </a:prstGeom>
          <a:noFill/>
        </p:spPr>
        <p:txBody>
          <a:bodyPr wrap="square" rtlCol="0">
            <a:spAutoFit/>
          </a:bodyPr>
          <a:lstStyle/>
          <a:p>
            <a:r>
              <a:rPr lang="en-GB" sz="2800" dirty="0"/>
              <a:t>	</a:t>
            </a:r>
            <a:r>
              <a:rPr lang="en-GB" sz="2800" dirty="0">
                <a:latin typeface="+mj-lt"/>
              </a:rPr>
              <a:t>Don’t forget - If you are </a:t>
            </a:r>
            <a:r>
              <a:rPr lang="en-GB" sz="3200" dirty="0">
                <a:solidFill>
                  <a:srgbClr val="0070C0"/>
                </a:solidFill>
                <a:latin typeface="+mj-lt"/>
              </a:rPr>
              <a:t>still trying </a:t>
            </a:r>
            <a:r>
              <a:rPr lang="en-GB" sz="2800" dirty="0">
                <a:latin typeface="+mj-lt"/>
              </a:rPr>
              <a:t>you 	</a:t>
            </a:r>
          </a:p>
          <a:p>
            <a:r>
              <a:rPr lang="en-GB" sz="2800" dirty="0">
                <a:latin typeface="+mj-lt"/>
              </a:rPr>
              <a:t>     		ARE coping…</a:t>
            </a:r>
          </a:p>
        </p:txBody>
      </p:sp>
      <p:sp>
        <p:nvSpPr>
          <p:cNvPr id="5" name="Rectangle 4"/>
          <p:cNvSpPr/>
          <p:nvPr/>
        </p:nvSpPr>
        <p:spPr>
          <a:xfrm>
            <a:off x="5265377" y="6300028"/>
            <a:ext cx="3771119" cy="400110"/>
          </a:xfrm>
          <a:prstGeom prst="rect">
            <a:avLst/>
          </a:prstGeom>
        </p:spPr>
        <p:txBody>
          <a:bodyPr wrap="square">
            <a:spAutoFit/>
          </a:bodyPr>
          <a:lstStyle/>
          <a:p>
            <a:r>
              <a:rPr lang="en-GB" sz="2000" u="sng" dirty="0">
                <a:solidFill>
                  <a:srgbClr val="0070C0"/>
                </a:solidFill>
                <a:latin typeface="+mn-lt"/>
              </a:rPr>
              <a:t>You ARE Stronger then you feel</a:t>
            </a:r>
            <a:r>
              <a:rPr lang="en-GB" sz="2000" u="sng" dirty="0">
                <a:latin typeface="+mn-lt"/>
              </a:rPr>
              <a:t>!</a:t>
            </a:r>
          </a:p>
        </p:txBody>
      </p:sp>
      <p:sp>
        <p:nvSpPr>
          <p:cNvPr id="6" name="Rectangle 5"/>
          <p:cNvSpPr/>
          <p:nvPr/>
        </p:nvSpPr>
        <p:spPr>
          <a:xfrm>
            <a:off x="6876256" y="1315064"/>
            <a:ext cx="2104807" cy="369332"/>
          </a:xfrm>
          <a:prstGeom prst="rect">
            <a:avLst/>
          </a:prstGeom>
        </p:spPr>
        <p:txBody>
          <a:bodyPr wrap="square">
            <a:spAutoFit/>
          </a:bodyPr>
          <a:lstStyle/>
          <a:p>
            <a:r>
              <a:rPr lang="en-GB" b="1" dirty="0">
                <a:latin typeface="+mn-lt"/>
              </a:rPr>
              <a:t>Gentle exercise</a:t>
            </a:r>
            <a:endParaRPr lang="en-GB" dirty="0">
              <a:latin typeface="+mn-lt"/>
            </a:endParaRPr>
          </a:p>
        </p:txBody>
      </p:sp>
      <p:sp>
        <p:nvSpPr>
          <p:cNvPr id="7" name="Rectangle 6"/>
          <p:cNvSpPr/>
          <p:nvPr/>
        </p:nvSpPr>
        <p:spPr>
          <a:xfrm>
            <a:off x="980154" y="1422695"/>
            <a:ext cx="2367709" cy="646331"/>
          </a:xfrm>
          <a:prstGeom prst="rect">
            <a:avLst/>
          </a:prstGeom>
        </p:spPr>
        <p:txBody>
          <a:bodyPr wrap="square">
            <a:spAutoFit/>
          </a:bodyPr>
          <a:lstStyle/>
          <a:p>
            <a:r>
              <a:rPr lang="en-GB" b="1" dirty="0">
                <a:latin typeface="+mn-lt"/>
              </a:rPr>
              <a:t>Remember that you are not alone</a:t>
            </a:r>
            <a:endParaRPr lang="en-GB" dirty="0">
              <a:latin typeface="+mn-lt"/>
            </a:endParaRPr>
          </a:p>
        </p:txBody>
      </p:sp>
      <p:sp>
        <p:nvSpPr>
          <p:cNvPr id="8" name="Rectangle 7"/>
          <p:cNvSpPr/>
          <p:nvPr/>
        </p:nvSpPr>
        <p:spPr>
          <a:xfrm>
            <a:off x="6012160" y="2420888"/>
            <a:ext cx="2104807" cy="369332"/>
          </a:xfrm>
          <a:prstGeom prst="rect">
            <a:avLst/>
          </a:prstGeom>
        </p:spPr>
        <p:txBody>
          <a:bodyPr wrap="none">
            <a:spAutoFit/>
          </a:bodyPr>
          <a:lstStyle/>
          <a:p>
            <a:r>
              <a:rPr lang="en-GB" b="1" dirty="0">
                <a:latin typeface="+mn-lt"/>
              </a:rPr>
              <a:t>Picture your success</a:t>
            </a:r>
            <a:endParaRPr lang="en-GB" dirty="0">
              <a:latin typeface="+mn-lt"/>
            </a:endParaRPr>
          </a:p>
        </p:txBody>
      </p:sp>
      <p:sp>
        <p:nvSpPr>
          <p:cNvPr id="9" name="Rectangle 8"/>
          <p:cNvSpPr/>
          <p:nvPr/>
        </p:nvSpPr>
        <p:spPr>
          <a:xfrm>
            <a:off x="692122" y="3244334"/>
            <a:ext cx="2367710" cy="646331"/>
          </a:xfrm>
          <a:prstGeom prst="rect">
            <a:avLst/>
          </a:prstGeom>
        </p:spPr>
        <p:txBody>
          <a:bodyPr wrap="square">
            <a:spAutoFit/>
          </a:bodyPr>
          <a:lstStyle/>
          <a:p>
            <a:r>
              <a:rPr lang="en-GB" b="1" dirty="0">
                <a:latin typeface="+mn-lt"/>
              </a:rPr>
              <a:t>Exams are not the be all and end all</a:t>
            </a:r>
            <a:endParaRPr lang="en-GB" dirty="0">
              <a:latin typeface="+mn-lt"/>
            </a:endParaRPr>
          </a:p>
        </p:txBody>
      </p:sp>
      <p:sp>
        <p:nvSpPr>
          <p:cNvPr id="10" name="Rectangle 9"/>
          <p:cNvSpPr/>
          <p:nvPr/>
        </p:nvSpPr>
        <p:spPr>
          <a:xfrm>
            <a:off x="5868144" y="5589240"/>
            <a:ext cx="3024336" cy="369332"/>
          </a:xfrm>
          <a:prstGeom prst="rect">
            <a:avLst/>
          </a:prstGeom>
        </p:spPr>
        <p:txBody>
          <a:bodyPr wrap="square">
            <a:spAutoFit/>
          </a:bodyPr>
          <a:lstStyle/>
          <a:p>
            <a:r>
              <a:rPr lang="en-GB" b="1" dirty="0">
                <a:latin typeface="+mn-lt"/>
              </a:rPr>
              <a:t>A</a:t>
            </a:r>
            <a:r>
              <a:rPr lang="en-GB" b="1" dirty="0"/>
              <a:t> </a:t>
            </a:r>
            <a:r>
              <a:rPr lang="en-GB" b="1" dirty="0">
                <a:latin typeface="+mn-lt"/>
              </a:rPr>
              <a:t>productive environment</a:t>
            </a:r>
            <a:endParaRPr lang="en-GB" dirty="0">
              <a:latin typeface="+mn-lt"/>
            </a:endParaRPr>
          </a:p>
        </p:txBody>
      </p:sp>
      <p:sp>
        <p:nvSpPr>
          <p:cNvPr id="11" name="Rectangle 10"/>
          <p:cNvSpPr/>
          <p:nvPr/>
        </p:nvSpPr>
        <p:spPr>
          <a:xfrm>
            <a:off x="6743459" y="4081671"/>
            <a:ext cx="2149021" cy="369332"/>
          </a:xfrm>
          <a:prstGeom prst="rect">
            <a:avLst/>
          </a:prstGeom>
        </p:spPr>
        <p:txBody>
          <a:bodyPr wrap="square">
            <a:spAutoFit/>
          </a:bodyPr>
          <a:lstStyle/>
          <a:p>
            <a:r>
              <a:rPr lang="en-GB" b="1" dirty="0">
                <a:latin typeface="+mn-lt"/>
              </a:rPr>
              <a:t>Get enough sleep</a:t>
            </a:r>
            <a:endParaRPr lang="en-GB" dirty="0">
              <a:latin typeface="+mn-lt"/>
            </a:endParaRPr>
          </a:p>
        </p:txBody>
      </p:sp>
      <p:sp>
        <p:nvSpPr>
          <p:cNvPr id="12" name="Rectangle 11"/>
          <p:cNvSpPr/>
          <p:nvPr/>
        </p:nvSpPr>
        <p:spPr>
          <a:xfrm>
            <a:off x="980154" y="4725144"/>
            <a:ext cx="783534" cy="369332"/>
          </a:xfrm>
          <a:prstGeom prst="rect">
            <a:avLst/>
          </a:prstGeom>
        </p:spPr>
        <p:txBody>
          <a:bodyPr wrap="square">
            <a:spAutoFit/>
          </a:bodyPr>
          <a:lstStyle/>
          <a:p>
            <a:r>
              <a:rPr lang="en-GB" b="1" dirty="0">
                <a:latin typeface="+mn-lt"/>
              </a:rPr>
              <a:t>Diet</a:t>
            </a:r>
            <a:endParaRPr lang="en-GB" dirty="0">
              <a:latin typeface="+mn-lt"/>
            </a:endParaRPr>
          </a:p>
        </p:txBody>
      </p:sp>
      <p:sp>
        <p:nvSpPr>
          <p:cNvPr id="13" name="AutoShape 4" descr="http://globe-views.com/dcim/dreams/orange/orange-03.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5" name="Picture 14">
            <a:extLst>
              <a:ext uri="{FF2B5EF4-FFF2-40B4-BE49-F238E27FC236}">
                <a16:creationId xmlns:a16="http://schemas.microsoft.com/office/drawing/2014/main" id="{A4C50299-6810-4D52-8912-34EE44DE611C}"/>
              </a:ext>
            </a:extLst>
          </p:cNvPr>
          <p:cNvPicPr>
            <a:picLocks noChangeAspect="1"/>
          </p:cNvPicPr>
          <p:nvPr/>
        </p:nvPicPr>
        <p:blipFill>
          <a:blip r:embed="rId3"/>
          <a:stretch>
            <a:fillRect/>
          </a:stretch>
        </p:blipFill>
        <p:spPr>
          <a:xfrm>
            <a:off x="0" y="0"/>
            <a:ext cx="591312" cy="6858000"/>
          </a:xfrm>
          <a:prstGeom prst="rect">
            <a:avLst/>
          </a:prstGeom>
        </p:spPr>
      </p:pic>
    </p:spTree>
    <p:extLst>
      <p:ext uri="{BB962C8B-B14F-4D97-AF65-F5344CB8AC3E}">
        <p14:creationId xmlns:p14="http://schemas.microsoft.com/office/powerpoint/2010/main" val="13285472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ctrTitle"/>
          </p:nvPr>
        </p:nvSpPr>
        <p:spPr>
          <a:xfrm>
            <a:off x="1925707" y="1036437"/>
            <a:ext cx="5944397" cy="756289"/>
          </a:xfrm>
        </p:spPr>
        <p:txBody>
          <a:bodyPr>
            <a:noAutofit/>
          </a:bodyPr>
          <a:lstStyle/>
          <a:p>
            <a:pPr algn="l">
              <a:defRPr/>
            </a:pPr>
            <a:r>
              <a:rPr lang="en-GB" sz="3000" b="1" dirty="0"/>
              <a:t>Most importantly – your wellbeing!</a:t>
            </a:r>
          </a:p>
        </p:txBody>
      </p:sp>
      <p:sp>
        <p:nvSpPr>
          <p:cNvPr id="6" name="TextBox 5"/>
          <p:cNvSpPr txBox="1"/>
          <p:nvPr/>
        </p:nvSpPr>
        <p:spPr>
          <a:xfrm>
            <a:off x="2915816" y="1831723"/>
            <a:ext cx="3312368" cy="2031325"/>
          </a:xfrm>
          <a:prstGeom prst="rect">
            <a:avLst/>
          </a:prstGeom>
          <a:noFill/>
        </p:spPr>
        <p:txBody>
          <a:bodyPr wrap="square" rtlCol="0">
            <a:spAutoFit/>
          </a:bodyPr>
          <a:lstStyle/>
          <a:p>
            <a:pPr algn="ctr"/>
            <a:r>
              <a:rPr lang="en-GB" dirty="0">
                <a:solidFill>
                  <a:schemeClr val="bg2">
                    <a:lumMod val="25000"/>
                  </a:schemeClr>
                </a:solidFill>
                <a:latin typeface="+mn-lt"/>
                <a:cs typeface="Arial" panose="020B0604020202020204" pitchFamily="34" charset="0"/>
              </a:rPr>
              <a:t>When you’re caring for the emotional wellbeing of others, it easy to forget your own. But to fully support the young people in your care, you need to make sure your are cared for too</a:t>
            </a:r>
          </a:p>
          <a:p>
            <a:pPr algn="ctr"/>
            <a:endParaRPr lang="en-GB" dirty="0">
              <a:solidFill>
                <a:schemeClr val="bg2">
                  <a:lumMod val="25000"/>
                </a:schemeClr>
              </a:solidFill>
              <a:latin typeface="Calibri Light" panose="020F0302020204030204" pitchFamily="34" charset="0"/>
            </a:endParaRPr>
          </a:p>
        </p:txBody>
      </p:sp>
      <p:sp>
        <p:nvSpPr>
          <p:cNvPr id="8" name="TextBox 7"/>
          <p:cNvSpPr txBox="1"/>
          <p:nvPr/>
        </p:nvSpPr>
        <p:spPr>
          <a:xfrm>
            <a:off x="971600" y="3284984"/>
            <a:ext cx="2178242" cy="830997"/>
          </a:xfrm>
          <a:prstGeom prst="rect">
            <a:avLst/>
          </a:prstGeom>
          <a:noFill/>
        </p:spPr>
        <p:txBody>
          <a:bodyPr wrap="square" rtlCol="0">
            <a:spAutoFit/>
          </a:bodyPr>
          <a:lstStyle/>
          <a:p>
            <a:pPr algn="ctr"/>
            <a:r>
              <a:rPr lang="en-GB" sz="1600" dirty="0">
                <a:solidFill>
                  <a:schemeClr val="bg2">
                    <a:lumMod val="25000"/>
                  </a:schemeClr>
                </a:solidFill>
                <a:latin typeface="+mn-lt"/>
                <a:cs typeface="Arial" panose="020B0604020202020204" pitchFamily="34" charset="0"/>
              </a:rPr>
              <a:t>Get help for yourself if needed to support more effectively</a:t>
            </a:r>
            <a:r>
              <a:rPr lang="en-GB" sz="1600" dirty="0">
                <a:solidFill>
                  <a:schemeClr val="bg2">
                    <a:lumMod val="25000"/>
                  </a:schemeClr>
                </a:solidFill>
                <a:latin typeface="+mn-lt"/>
              </a:rPr>
              <a:t>.</a:t>
            </a:r>
          </a:p>
        </p:txBody>
      </p:sp>
      <p:sp>
        <p:nvSpPr>
          <p:cNvPr id="9" name="Content Placeholder 2"/>
          <p:cNvSpPr txBox="1">
            <a:spLocks/>
          </p:cNvSpPr>
          <p:nvPr/>
        </p:nvSpPr>
        <p:spPr>
          <a:xfrm>
            <a:off x="6138174" y="2708920"/>
            <a:ext cx="2178242" cy="2160240"/>
          </a:xfrm>
          <a:prstGeom prst="rect">
            <a:avLst/>
          </a:prstGeom>
        </p:spPr>
        <p:txBody>
          <a:bodyPr vert="horz" lIns="68580" tIns="34290" rIns="68580" bIns="34290" rtlCol="0">
            <a:normAutofit fontScale="92500" lnSpcReduction="1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GB" sz="1725" dirty="0">
                <a:solidFill>
                  <a:schemeClr val="bg2">
                    <a:lumMod val="25000"/>
                  </a:schemeClr>
                </a:solidFill>
                <a:cs typeface="Arial" panose="020B0604020202020204" pitchFamily="34" charset="0"/>
              </a:rPr>
              <a:t>Therefore, addressing the wellbeing of carers is a vital step to addressing the wellbeing of young people because engaged, cared for carers are better able to care for young people</a:t>
            </a:r>
            <a:r>
              <a:rPr lang="en-GB" sz="1725" dirty="0">
                <a:solidFill>
                  <a:schemeClr val="bg2">
                    <a:lumMod val="25000"/>
                  </a:schemeClr>
                </a:solidFill>
              </a:rPr>
              <a:t>.</a:t>
            </a:r>
          </a:p>
          <a:p>
            <a:endParaRPr lang="en-GB" sz="1200" dirty="0"/>
          </a:p>
          <a:p>
            <a:endParaRPr lang="en-GB" sz="24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3062" y="3562769"/>
            <a:ext cx="2637875" cy="1544157"/>
          </a:xfrm>
          <a:prstGeom prst="rect">
            <a:avLst/>
          </a:prstGeom>
        </p:spPr>
      </p:pic>
      <p:pic>
        <p:nvPicPr>
          <p:cNvPr id="10" name="Picture 9">
            <a:extLst>
              <a:ext uri="{FF2B5EF4-FFF2-40B4-BE49-F238E27FC236}">
                <a16:creationId xmlns:a16="http://schemas.microsoft.com/office/drawing/2014/main" id="{8A68E486-EC60-429A-B62E-61E678E50A2A}"/>
              </a:ext>
            </a:extLst>
          </p:cNvPr>
          <p:cNvPicPr>
            <a:picLocks noChangeAspect="1"/>
          </p:cNvPicPr>
          <p:nvPr/>
        </p:nvPicPr>
        <p:blipFill rotWithShape="1">
          <a:blip r:embed="rId4"/>
          <a:srcRect l="43915"/>
          <a:stretch/>
        </p:blipFill>
        <p:spPr>
          <a:xfrm>
            <a:off x="7663416" y="5014652"/>
            <a:ext cx="1126235" cy="889946"/>
          </a:xfrm>
          <a:prstGeom prst="rect">
            <a:avLst/>
          </a:prstGeom>
        </p:spPr>
      </p:pic>
      <p:pic>
        <p:nvPicPr>
          <p:cNvPr id="11" name="Picture 10" descr="Purple Bit.JPG">
            <a:extLst>
              <a:ext uri="{FF2B5EF4-FFF2-40B4-BE49-F238E27FC236}">
                <a16:creationId xmlns:a16="http://schemas.microsoft.com/office/drawing/2014/main" id="{9328E25B-44F9-4F49-9C4E-9F2FA687FC0A}"/>
              </a:ext>
            </a:extLst>
          </p:cNvPr>
          <p:cNvPicPr>
            <a:picLocks noChangeAspect="1"/>
          </p:cNvPicPr>
          <p:nvPr/>
        </p:nvPicPr>
        <p:blipFill>
          <a:blip r:embed="rId5" cstate="print">
            <a:extLst>
              <a:ext uri="{BEBA8EAE-BF5A-486C-A8C5-ECC9F3942E4B}">
                <a14:imgProps xmlns:a14="http://schemas.microsoft.com/office/drawing/2010/main">
                  <a14:imgLayer r:embed="rId6">
                    <a14:imgEffect>
                      <a14:artisticCement/>
                    </a14:imgEffect>
                    <a14:imgEffect>
                      <a14:saturation sat="33000"/>
                    </a14:imgEffect>
                  </a14:imgLayer>
                </a14:imgProps>
              </a:ext>
            </a:extLst>
          </a:blip>
          <a:stretch>
            <a:fillRect/>
          </a:stretch>
        </p:blipFill>
        <p:spPr>
          <a:xfrm rot="5400000">
            <a:off x="-3206541" y="3206539"/>
            <a:ext cx="6858001" cy="444920"/>
          </a:xfrm>
          <a:prstGeom prst="rect">
            <a:avLst/>
          </a:prstGeom>
          <a:solidFill>
            <a:srgbClr val="00B050"/>
          </a:solidFill>
        </p:spPr>
      </p:pic>
    </p:spTree>
    <p:extLst>
      <p:ext uri="{BB962C8B-B14F-4D97-AF65-F5344CB8AC3E}">
        <p14:creationId xmlns:p14="http://schemas.microsoft.com/office/powerpoint/2010/main" val="3577249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590ABE6-2677-4B32-A17F-55858A2D89CD}"/>
              </a:ext>
            </a:extLst>
          </p:cNvPr>
          <p:cNvPicPr>
            <a:picLocks noChangeAspect="1"/>
          </p:cNvPicPr>
          <p:nvPr/>
        </p:nvPicPr>
        <p:blipFill>
          <a:blip r:embed="rId2"/>
          <a:stretch>
            <a:fillRect/>
          </a:stretch>
        </p:blipFill>
        <p:spPr>
          <a:xfrm>
            <a:off x="0" y="0"/>
            <a:ext cx="591312" cy="6858000"/>
          </a:xfrm>
          <a:prstGeom prst="rect">
            <a:avLst/>
          </a:prstGeom>
        </p:spPr>
      </p:pic>
      <p:pic>
        <p:nvPicPr>
          <p:cNvPr id="5" name="Picture 4">
            <a:extLst>
              <a:ext uri="{FF2B5EF4-FFF2-40B4-BE49-F238E27FC236}">
                <a16:creationId xmlns:a16="http://schemas.microsoft.com/office/drawing/2014/main" id="{E1A10200-43ED-4CE6-A09A-7E122CEBEEB8}"/>
              </a:ext>
            </a:extLst>
          </p:cNvPr>
          <p:cNvPicPr>
            <a:picLocks noChangeAspect="1"/>
          </p:cNvPicPr>
          <p:nvPr/>
        </p:nvPicPr>
        <p:blipFill rotWithShape="1">
          <a:blip r:embed="rId3"/>
          <a:srcRect l="44814"/>
          <a:stretch/>
        </p:blipFill>
        <p:spPr>
          <a:xfrm>
            <a:off x="7812359" y="5792940"/>
            <a:ext cx="1300569" cy="1044447"/>
          </a:xfrm>
          <a:prstGeom prst="rect">
            <a:avLst/>
          </a:prstGeom>
        </p:spPr>
      </p:pic>
      <p:pic>
        <p:nvPicPr>
          <p:cNvPr id="1026" name="Picture 2" descr="Holmfirth High School">
            <a:extLst>
              <a:ext uri="{FF2B5EF4-FFF2-40B4-BE49-F238E27FC236}">
                <a16:creationId xmlns:a16="http://schemas.microsoft.com/office/drawing/2014/main" id="{B2D60393-40C0-4B42-8F09-2FC59620A689}"/>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tretch>
            <a:fillRect/>
          </a:stretch>
        </p:blipFill>
        <p:spPr bwMode="auto">
          <a:xfrm>
            <a:off x="3563888" y="2132856"/>
            <a:ext cx="2286000" cy="79081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7350491-00B6-46F5-831E-B93CADBAF1DC}"/>
              </a:ext>
            </a:extLst>
          </p:cNvPr>
          <p:cNvSpPr txBox="1"/>
          <p:nvPr/>
        </p:nvSpPr>
        <p:spPr>
          <a:xfrm>
            <a:off x="1763688" y="3933056"/>
            <a:ext cx="6264696" cy="369332"/>
          </a:xfrm>
          <a:prstGeom prst="rect">
            <a:avLst/>
          </a:prstGeom>
          <a:noFill/>
        </p:spPr>
        <p:txBody>
          <a:bodyPr wrap="square" rtlCol="0">
            <a:spAutoFit/>
          </a:bodyPr>
          <a:lstStyle/>
          <a:p>
            <a:r>
              <a:rPr lang="en-GB" dirty="0"/>
              <a:t> https://holmfirthhigh.co.uk/pastoral/well-being/</a:t>
            </a:r>
          </a:p>
        </p:txBody>
      </p:sp>
    </p:spTree>
    <p:extLst>
      <p:ext uri="{BB962C8B-B14F-4D97-AF65-F5344CB8AC3E}">
        <p14:creationId xmlns:p14="http://schemas.microsoft.com/office/powerpoint/2010/main" val="33944099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254E1-ED0E-4006-8A12-AA9BC4B26D4D}"/>
              </a:ext>
            </a:extLst>
          </p:cNvPr>
          <p:cNvSpPr>
            <a:spLocks noGrp="1"/>
          </p:cNvSpPr>
          <p:nvPr>
            <p:ph type="title"/>
          </p:nvPr>
        </p:nvSpPr>
        <p:spPr>
          <a:xfrm>
            <a:off x="1859632" y="188640"/>
            <a:ext cx="6600800" cy="1454628"/>
          </a:xfrm>
        </p:spPr>
        <p:txBody>
          <a:bodyPr>
            <a:normAutofit fontScale="90000"/>
          </a:bodyPr>
          <a:lstStyle/>
          <a:p>
            <a:r>
              <a:rPr lang="en-GB" sz="4400" b="1" dirty="0">
                <a:solidFill>
                  <a:schemeClr val="tx1"/>
                </a:solidFill>
              </a:rPr>
              <a:t>Accessing Support through Thriving Kirklees</a:t>
            </a:r>
            <a:br>
              <a:rPr lang="en-GB" sz="4400" b="1" dirty="0">
                <a:solidFill>
                  <a:schemeClr val="tx1"/>
                </a:solidFill>
              </a:rPr>
            </a:br>
            <a:endParaRPr lang="en-GB" dirty="0"/>
          </a:p>
        </p:txBody>
      </p:sp>
      <p:pic>
        <p:nvPicPr>
          <p:cNvPr id="5" name="Content Placeholder 4">
            <a:extLst>
              <a:ext uri="{FF2B5EF4-FFF2-40B4-BE49-F238E27FC236}">
                <a16:creationId xmlns:a16="http://schemas.microsoft.com/office/drawing/2014/main" id="{145895E2-1DC2-4352-946D-139BA97F6278}"/>
              </a:ext>
            </a:extLst>
          </p:cNvPr>
          <p:cNvPicPr>
            <a:picLocks noGrp="1" noChangeAspect="1"/>
          </p:cNvPicPr>
          <p:nvPr>
            <p:ph idx="1"/>
          </p:nvPr>
        </p:nvPicPr>
        <p:blipFill>
          <a:blip r:embed="rId3"/>
          <a:stretch>
            <a:fillRect/>
          </a:stretch>
        </p:blipFill>
        <p:spPr>
          <a:xfrm>
            <a:off x="1802413" y="1330043"/>
            <a:ext cx="5603397" cy="2155650"/>
          </a:xfrm>
          <a:prstGeom prst="rect">
            <a:avLst/>
          </a:prstGeom>
        </p:spPr>
      </p:pic>
      <p:pic>
        <p:nvPicPr>
          <p:cNvPr id="6" name="Picture 2" descr="Locala Logo">
            <a:extLst>
              <a:ext uri="{FF2B5EF4-FFF2-40B4-BE49-F238E27FC236}">
                <a16:creationId xmlns:a16="http://schemas.microsoft.com/office/drawing/2014/main" id="{E76C911B-EA2F-45F3-A601-2319F9BFD4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1718" y="3714357"/>
            <a:ext cx="1608113" cy="113759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Home Start Logo">
            <a:extLst>
              <a:ext uri="{FF2B5EF4-FFF2-40B4-BE49-F238E27FC236}">
                <a16:creationId xmlns:a16="http://schemas.microsoft.com/office/drawing/2014/main" id="{77A92376-75CC-4F04-A8F2-3C9332FEFD3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4233" y="3732128"/>
            <a:ext cx="1416223" cy="99660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Yorkshire Children's Centre Logo">
            <a:extLst>
              <a:ext uri="{FF2B5EF4-FFF2-40B4-BE49-F238E27FC236}">
                <a16:creationId xmlns:a16="http://schemas.microsoft.com/office/drawing/2014/main" id="{D7DB0C44-A679-4631-960A-5FED9355E6C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9260" y="4431142"/>
            <a:ext cx="1608113" cy="113163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South West Yorkshire Partnership Centre">
            <a:extLst>
              <a:ext uri="{FF2B5EF4-FFF2-40B4-BE49-F238E27FC236}">
                <a16:creationId xmlns:a16="http://schemas.microsoft.com/office/drawing/2014/main" id="{90ED9C5B-258F-4A4D-BADE-508E0776603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77490" y="3429000"/>
            <a:ext cx="1464097" cy="103029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northorpe_top_logo.jpg">
            <a:extLst>
              <a:ext uri="{FF2B5EF4-FFF2-40B4-BE49-F238E27FC236}">
                <a16:creationId xmlns:a16="http://schemas.microsoft.com/office/drawing/2014/main" id="{EDB49111-0823-4D6C-B4FB-155CD4678464}"/>
              </a:ext>
            </a:extLst>
          </p:cNvPr>
          <p:cNvPicPr>
            <a:picLocks noChangeAspect="1"/>
          </p:cNvPicPr>
          <p:nvPr/>
        </p:nvPicPr>
        <p:blipFill>
          <a:blip r:embed="rId8" cstate="print"/>
          <a:stretch>
            <a:fillRect/>
          </a:stretch>
        </p:blipFill>
        <p:spPr>
          <a:xfrm>
            <a:off x="7164288" y="4447468"/>
            <a:ext cx="1584176" cy="1055398"/>
          </a:xfrm>
          <a:prstGeom prst="rect">
            <a:avLst/>
          </a:prstGeom>
        </p:spPr>
      </p:pic>
      <p:pic>
        <p:nvPicPr>
          <p:cNvPr id="11" name="Picture 10" descr="Thriving Kirklees Logo">
            <a:extLst>
              <a:ext uri="{FF2B5EF4-FFF2-40B4-BE49-F238E27FC236}">
                <a16:creationId xmlns:a16="http://schemas.microsoft.com/office/drawing/2014/main" id="{E699F315-B45E-41A7-BBC7-D72C7E18CFB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05460" y="4955147"/>
            <a:ext cx="2880323" cy="1551603"/>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901FF588-7BD9-469B-9B59-76C20D5C0A41}"/>
              </a:ext>
            </a:extLst>
          </p:cNvPr>
          <p:cNvSpPr txBox="1"/>
          <p:nvPr/>
        </p:nvSpPr>
        <p:spPr>
          <a:xfrm>
            <a:off x="3958154" y="5730949"/>
            <a:ext cx="4646294" cy="369332"/>
          </a:xfrm>
          <a:prstGeom prst="rect">
            <a:avLst/>
          </a:prstGeom>
          <a:noFill/>
        </p:spPr>
        <p:txBody>
          <a:bodyPr wrap="square">
            <a:spAutoFit/>
          </a:bodyPr>
          <a:lstStyle/>
          <a:p>
            <a:r>
              <a:rPr lang="en-GB" dirty="0">
                <a:hlinkClick r:id="rId10"/>
              </a:rPr>
              <a:t>www.thrivingkirklees.org.uk</a:t>
            </a:r>
            <a:r>
              <a:rPr lang="en-GB" dirty="0"/>
              <a:t>  </a:t>
            </a:r>
          </a:p>
        </p:txBody>
      </p:sp>
      <p:pic>
        <p:nvPicPr>
          <p:cNvPr id="12" name="Picture 11">
            <a:extLst>
              <a:ext uri="{FF2B5EF4-FFF2-40B4-BE49-F238E27FC236}">
                <a16:creationId xmlns:a16="http://schemas.microsoft.com/office/drawing/2014/main" id="{3BA8D8C1-9BE0-4532-8AC3-ABA6BD7851DE}"/>
              </a:ext>
            </a:extLst>
          </p:cNvPr>
          <p:cNvPicPr>
            <a:picLocks noChangeAspect="1"/>
          </p:cNvPicPr>
          <p:nvPr/>
        </p:nvPicPr>
        <p:blipFill>
          <a:blip r:embed="rId11"/>
          <a:stretch>
            <a:fillRect/>
          </a:stretch>
        </p:blipFill>
        <p:spPr>
          <a:xfrm>
            <a:off x="0" y="0"/>
            <a:ext cx="591312" cy="6858000"/>
          </a:xfrm>
          <a:prstGeom prst="rect">
            <a:avLst/>
          </a:prstGeom>
        </p:spPr>
      </p:pic>
    </p:spTree>
    <p:extLst>
      <p:ext uri="{BB962C8B-B14F-4D97-AF65-F5344CB8AC3E}">
        <p14:creationId xmlns:p14="http://schemas.microsoft.com/office/powerpoint/2010/main" val="3028545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normAutofit/>
          </a:bodyPr>
          <a:lstStyle/>
          <a:p>
            <a:pPr eaLnBrk="1" hangingPunct="1">
              <a:defRPr/>
            </a:pPr>
            <a:r>
              <a:rPr lang="en-GB" sz="3600" b="1" dirty="0">
                <a:latin typeface="Arial" panose="020B0604020202020204" pitchFamily="34" charset="0"/>
                <a:cs typeface="Arial" panose="020B0604020202020204" pitchFamily="34" charset="0"/>
              </a:rPr>
              <a:t>Northorpe Hall</a:t>
            </a:r>
          </a:p>
        </p:txBody>
      </p:sp>
      <p:sp>
        <p:nvSpPr>
          <p:cNvPr id="41987" name="Rectangle 3"/>
          <p:cNvSpPr>
            <a:spLocks noGrp="1" noChangeArrowheads="1"/>
          </p:cNvSpPr>
          <p:nvPr>
            <p:ph idx="1"/>
          </p:nvPr>
        </p:nvSpPr>
        <p:spPr>
          <a:xfrm>
            <a:off x="2018971" y="1808821"/>
            <a:ext cx="5469353" cy="3132349"/>
          </a:xfrm>
        </p:spPr>
        <p:txBody>
          <a:bodyPr>
            <a:normAutofit/>
          </a:bodyPr>
          <a:lstStyle/>
          <a:p>
            <a:pPr lvl="1" algn="ctr" eaLnBrk="1" hangingPunct="1"/>
            <a:endParaRPr lang="en-GB" dirty="0">
              <a:latin typeface="Arial" panose="020B0604020202020204" pitchFamily="34" charset="0"/>
              <a:cs typeface="Arial" panose="020B0604020202020204" pitchFamily="34" charset="0"/>
            </a:endParaRPr>
          </a:p>
          <a:p>
            <a:pPr lvl="1" algn="ctr">
              <a:buNone/>
            </a:pPr>
            <a:r>
              <a:rPr lang="en-GB" dirty="0">
                <a:cs typeface="Arial" panose="020B0604020202020204" pitchFamily="34" charset="0"/>
              </a:rPr>
              <a:t>We provide mental health support for people aged 0-18 in the Kirklees area. We offer </a:t>
            </a:r>
            <a:r>
              <a:rPr lang="en-GB" dirty="0">
                <a:cs typeface="Arial" panose="020B0604020202020204" pitchFamily="34" charset="0"/>
                <a:hlinkClick r:id="rId3"/>
              </a:rPr>
              <a:t>counselling</a:t>
            </a:r>
            <a:r>
              <a:rPr lang="en-GB" dirty="0">
                <a:cs typeface="Arial" panose="020B0604020202020204" pitchFamily="34" charset="0"/>
              </a:rPr>
              <a:t>, </a:t>
            </a:r>
            <a:r>
              <a:rPr lang="en-GB" dirty="0">
                <a:cs typeface="Arial" panose="020B0604020202020204" pitchFamily="34" charset="0"/>
                <a:hlinkClick r:id="rId3"/>
              </a:rPr>
              <a:t>1-1 support with mental health practitioners</a:t>
            </a:r>
            <a:r>
              <a:rPr lang="en-GB" dirty="0">
                <a:cs typeface="Arial" panose="020B0604020202020204" pitchFamily="34" charset="0"/>
              </a:rPr>
              <a:t>, activity groups and one-off </a:t>
            </a:r>
            <a:r>
              <a:rPr lang="en-GB" dirty="0">
                <a:cs typeface="Arial" panose="020B0604020202020204" pitchFamily="34" charset="0"/>
                <a:hlinkClick r:id="rId4"/>
              </a:rPr>
              <a:t>workshops</a:t>
            </a:r>
            <a:r>
              <a:rPr lang="en-GB" dirty="0">
                <a:cs typeface="Arial" panose="020B0604020202020204" pitchFamily="34" charset="0"/>
              </a:rPr>
              <a:t>, as well as advice, information and support over the phone or regular support calls.</a:t>
            </a:r>
          </a:p>
          <a:p>
            <a:pPr lvl="1" algn="ctr" eaLnBrk="1" hangingPunct="1">
              <a:buNone/>
            </a:pPr>
            <a:r>
              <a:rPr lang="en-GB" dirty="0"/>
              <a:t>   </a:t>
            </a:r>
          </a:p>
        </p:txBody>
      </p:sp>
      <p:pic>
        <p:nvPicPr>
          <p:cNvPr id="7" name="Picture 6">
            <a:extLst>
              <a:ext uri="{FF2B5EF4-FFF2-40B4-BE49-F238E27FC236}">
                <a16:creationId xmlns:a16="http://schemas.microsoft.com/office/drawing/2014/main" id="{1B5D3715-2740-4EEE-B814-1AE30029F400}"/>
              </a:ext>
            </a:extLst>
          </p:cNvPr>
          <p:cNvPicPr>
            <a:picLocks noChangeAspect="1"/>
          </p:cNvPicPr>
          <p:nvPr/>
        </p:nvPicPr>
        <p:blipFill>
          <a:blip r:embed="rId5"/>
          <a:stretch>
            <a:fillRect/>
          </a:stretch>
        </p:blipFill>
        <p:spPr>
          <a:xfrm>
            <a:off x="5976156" y="5047269"/>
            <a:ext cx="1954076" cy="866011"/>
          </a:xfrm>
          <a:prstGeom prst="rect">
            <a:avLst/>
          </a:prstGeom>
        </p:spPr>
      </p:pic>
      <p:pic>
        <p:nvPicPr>
          <p:cNvPr id="9" name="Picture 8">
            <a:extLst>
              <a:ext uri="{FF2B5EF4-FFF2-40B4-BE49-F238E27FC236}">
                <a16:creationId xmlns:a16="http://schemas.microsoft.com/office/drawing/2014/main" id="{91864358-80C5-4846-AA77-4CE4B0ED597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62996" y="5129942"/>
            <a:ext cx="1113161" cy="78333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Purple Bit.JPG">
            <a:extLst>
              <a:ext uri="{FF2B5EF4-FFF2-40B4-BE49-F238E27FC236}">
                <a16:creationId xmlns:a16="http://schemas.microsoft.com/office/drawing/2014/main" id="{086053AC-26D6-4D20-915E-22228144B2AC}"/>
              </a:ext>
            </a:extLst>
          </p:cNvPr>
          <p:cNvPicPr>
            <a:picLocks noChangeAspect="1"/>
          </p:cNvPicPr>
          <p:nvPr/>
        </p:nvPicPr>
        <p:blipFill>
          <a:blip r:embed="rId7" cstate="print">
            <a:extLst>
              <a:ext uri="{BEBA8EAE-BF5A-486C-A8C5-ECC9F3942E4B}">
                <a14:imgProps xmlns:a14="http://schemas.microsoft.com/office/drawing/2010/main">
                  <a14:imgLayer r:embed="rId8">
                    <a14:imgEffect>
                      <a14:artisticCement/>
                    </a14:imgEffect>
                    <a14:imgEffect>
                      <a14:saturation sat="33000"/>
                    </a14:imgEffect>
                  </a14:imgLayer>
                </a14:imgProps>
              </a:ext>
            </a:extLst>
          </a:blip>
          <a:stretch>
            <a:fillRect/>
          </a:stretch>
        </p:blipFill>
        <p:spPr>
          <a:xfrm rot="5400000">
            <a:off x="-3148225" y="3148223"/>
            <a:ext cx="6741369" cy="444920"/>
          </a:xfrm>
          <a:prstGeom prst="rect">
            <a:avLst/>
          </a:prstGeom>
          <a:solidFill>
            <a:srgbClr val="00B050"/>
          </a:solidFill>
        </p:spPr>
      </p:pic>
    </p:spTree>
    <p:extLst>
      <p:ext uri="{BB962C8B-B14F-4D97-AF65-F5344CB8AC3E}">
        <p14:creationId xmlns:p14="http://schemas.microsoft.com/office/powerpoint/2010/main" val="3544434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98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98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2F01AF-DE8B-421D-8AF1-21471BBED4FA}"/>
              </a:ext>
            </a:extLst>
          </p:cNvPr>
          <p:cNvPicPr>
            <a:picLocks noChangeAspect="1"/>
          </p:cNvPicPr>
          <p:nvPr/>
        </p:nvPicPr>
        <p:blipFill>
          <a:blip r:embed="rId2"/>
          <a:stretch>
            <a:fillRect/>
          </a:stretch>
        </p:blipFill>
        <p:spPr>
          <a:xfrm>
            <a:off x="825346" y="1556792"/>
            <a:ext cx="7632854" cy="3389670"/>
          </a:xfrm>
          <a:prstGeom prst="rect">
            <a:avLst/>
          </a:prstGeom>
        </p:spPr>
      </p:pic>
      <p:pic>
        <p:nvPicPr>
          <p:cNvPr id="7" name="Picture 6"/>
          <p:cNvPicPr>
            <a:picLocks noChangeAspect="1"/>
          </p:cNvPicPr>
          <p:nvPr/>
        </p:nvPicPr>
        <p:blipFill rotWithShape="1">
          <a:blip r:embed="rId3"/>
          <a:srcRect l="44118"/>
          <a:stretch/>
        </p:blipFill>
        <p:spPr>
          <a:xfrm>
            <a:off x="7627843" y="5661248"/>
            <a:ext cx="1509013" cy="1196752"/>
          </a:xfrm>
          <a:prstGeom prst="rect">
            <a:avLst/>
          </a:prstGeom>
        </p:spPr>
      </p:pic>
      <p:pic>
        <p:nvPicPr>
          <p:cNvPr id="2" name="Picture 1">
            <a:extLst>
              <a:ext uri="{FF2B5EF4-FFF2-40B4-BE49-F238E27FC236}">
                <a16:creationId xmlns:a16="http://schemas.microsoft.com/office/drawing/2014/main" id="{C90C64F4-7891-49B7-9932-D76BAC5C2D78}"/>
              </a:ext>
            </a:extLst>
          </p:cNvPr>
          <p:cNvPicPr>
            <a:picLocks noChangeAspect="1"/>
          </p:cNvPicPr>
          <p:nvPr/>
        </p:nvPicPr>
        <p:blipFill>
          <a:blip r:embed="rId4"/>
          <a:stretch>
            <a:fillRect/>
          </a:stretch>
        </p:blipFill>
        <p:spPr>
          <a:xfrm>
            <a:off x="7144" y="0"/>
            <a:ext cx="591312" cy="6858000"/>
          </a:xfrm>
          <a:prstGeom prst="rect">
            <a:avLst/>
          </a:prstGeom>
        </p:spPr>
      </p:pic>
    </p:spTree>
    <p:extLst>
      <p:ext uri="{BB962C8B-B14F-4D97-AF65-F5344CB8AC3E}">
        <p14:creationId xmlns:p14="http://schemas.microsoft.com/office/powerpoint/2010/main" val="42758973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0" descr="Thriving Kirklees Logo">
            <a:extLst>
              <a:ext uri="{FF2B5EF4-FFF2-40B4-BE49-F238E27FC236}">
                <a16:creationId xmlns:a16="http://schemas.microsoft.com/office/drawing/2014/main" id="{F996E036-ECB1-4F3A-9705-97A7722DEF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8" y="857251"/>
            <a:ext cx="1815290" cy="97787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northorpe_top_logo.jpg">
            <a:extLst>
              <a:ext uri="{FF2B5EF4-FFF2-40B4-BE49-F238E27FC236}">
                <a16:creationId xmlns:a16="http://schemas.microsoft.com/office/drawing/2014/main" id="{9BBD488C-9F46-40FB-B0F1-AA64254E71F7}"/>
              </a:ext>
            </a:extLst>
          </p:cNvPr>
          <p:cNvPicPr>
            <a:picLocks noChangeAspect="1"/>
          </p:cNvPicPr>
          <p:nvPr/>
        </p:nvPicPr>
        <p:blipFill>
          <a:blip r:embed="rId4" cstate="print"/>
          <a:stretch>
            <a:fillRect/>
          </a:stretch>
        </p:blipFill>
        <p:spPr>
          <a:xfrm>
            <a:off x="7164288" y="5604974"/>
            <a:ext cx="1188132" cy="791549"/>
          </a:xfrm>
          <a:prstGeom prst="rect">
            <a:avLst/>
          </a:prstGeom>
        </p:spPr>
      </p:pic>
      <p:pic>
        <p:nvPicPr>
          <p:cNvPr id="10" name="Picture 2" descr="Locala Logo">
            <a:extLst>
              <a:ext uri="{FF2B5EF4-FFF2-40B4-BE49-F238E27FC236}">
                <a16:creationId xmlns:a16="http://schemas.microsoft.com/office/drawing/2014/main" id="{8E6219A5-276A-4A24-B35E-37E22C86FE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2910" y="5941029"/>
            <a:ext cx="1206085" cy="85319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Home Start Logo">
            <a:extLst>
              <a:ext uri="{FF2B5EF4-FFF2-40B4-BE49-F238E27FC236}">
                <a16:creationId xmlns:a16="http://schemas.microsoft.com/office/drawing/2014/main" id="{A585299A-FF06-4B38-9AF0-6BE4AB96624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47288" y="6030914"/>
            <a:ext cx="956970" cy="67342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Yorkshire Children's Centre Logo">
            <a:extLst>
              <a:ext uri="{FF2B5EF4-FFF2-40B4-BE49-F238E27FC236}">
                <a16:creationId xmlns:a16="http://schemas.microsoft.com/office/drawing/2014/main" id="{79E620DB-A022-4025-9462-89C6BFDEFEB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11461" y="5886799"/>
            <a:ext cx="1206085" cy="84872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South West Yorkshire Partnership Centre">
            <a:extLst>
              <a:ext uri="{FF2B5EF4-FFF2-40B4-BE49-F238E27FC236}">
                <a16:creationId xmlns:a16="http://schemas.microsoft.com/office/drawing/2014/main" id="{9C9CB556-DB96-4C26-A915-B88B9565C56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335536" y="5886799"/>
            <a:ext cx="1098073" cy="772718"/>
          </a:xfrm>
          <a:prstGeom prst="rect">
            <a:avLst/>
          </a:prstGeom>
          <a:noFill/>
          <a:extLst>
            <a:ext uri="{909E8E84-426E-40DD-AFC4-6F175D3DCCD1}">
              <a14:hiddenFill xmlns:a14="http://schemas.microsoft.com/office/drawing/2010/main">
                <a:solidFill>
                  <a:srgbClr val="FFFFFF"/>
                </a:solidFill>
              </a14:hiddenFill>
            </a:ext>
          </a:extLst>
        </p:spPr>
      </p:pic>
      <p:sp>
        <p:nvSpPr>
          <p:cNvPr id="15" name="Subtitle 7">
            <a:extLst>
              <a:ext uri="{FF2B5EF4-FFF2-40B4-BE49-F238E27FC236}">
                <a16:creationId xmlns:a16="http://schemas.microsoft.com/office/drawing/2014/main" id="{4468FD34-DC51-4C7F-AEEE-0C692108CCFC}"/>
              </a:ext>
            </a:extLst>
          </p:cNvPr>
          <p:cNvSpPr>
            <a:spLocks noGrp="1"/>
          </p:cNvSpPr>
          <p:nvPr>
            <p:ph type="subTitle" idx="1"/>
          </p:nvPr>
        </p:nvSpPr>
        <p:spPr>
          <a:xfrm>
            <a:off x="1331640" y="968147"/>
            <a:ext cx="4752528" cy="756084"/>
          </a:xfrm>
        </p:spPr>
        <p:txBody>
          <a:bodyPr>
            <a:noAutofit/>
          </a:bodyPr>
          <a:lstStyle/>
          <a:p>
            <a:pPr algn="l"/>
            <a:r>
              <a:rPr lang="en-GB" sz="3000" b="1" dirty="0" err="1"/>
              <a:t>Chathealth</a:t>
            </a:r>
            <a:endParaRPr lang="en-GB" sz="3000" b="1" dirty="0"/>
          </a:p>
        </p:txBody>
      </p:sp>
      <p:sp>
        <p:nvSpPr>
          <p:cNvPr id="16" name="TextBox 15">
            <a:extLst>
              <a:ext uri="{FF2B5EF4-FFF2-40B4-BE49-F238E27FC236}">
                <a16:creationId xmlns:a16="http://schemas.microsoft.com/office/drawing/2014/main" id="{91E2B7F5-D90C-4397-965E-B7D934F9B6F2}"/>
              </a:ext>
            </a:extLst>
          </p:cNvPr>
          <p:cNvSpPr txBox="1"/>
          <p:nvPr/>
        </p:nvSpPr>
        <p:spPr>
          <a:xfrm>
            <a:off x="1401146" y="1855333"/>
            <a:ext cx="4358987" cy="2677656"/>
          </a:xfrm>
          <a:prstGeom prst="rect">
            <a:avLst/>
          </a:prstGeom>
          <a:noFill/>
        </p:spPr>
        <p:txBody>
          <a:bodyPr wrap="square">
            <a:spAutoFit/>
          </a:bodyPr>
          <a:lstStyle/>
          <a:p>
            <a:endParaRPr lang="en-GB" sz="1500" dirty="0"/>
          </a:p>
          <a:p>
            <a:r>
              <a:rPr lang="en-GB" dirty="0"/>
              <a:t>Available Monday to Friday from 8am to 8pm</a:t>
            </a:r>
          </a:p>
          <a:p>
            <a:endParaRPr lang="en-GB" dirty="0"/>
          </a:p>
          <a:p>
            <a:r>
              <a:rPr lang="en-GB" dirty="0"/>
              <a:t>Young people aged 11-19: 07520 618866</a:t>
            </a:r>
          </a:p>
          <a:p>
            <a:r>
              <a:rPr lang="en-GB" dirty="0"/>
              <a:t>Parents/carers: 07520 61886</a:t>
            </a:r>
          </a:p>
          <a:p>
            <a:endParaRPr lang="en-GB" sz="1500" dirty="0"/>
          </a:p>
          <a:p>
            <a:endParaRPr lang="en-GB" sz="1500" dirty="0"/>
          </a:p>
          <a:p>
            <a:r>
              <a:rPr lang="en-GB" sz="1500" dirty="0"/>
              <a:t> </a:t>
            </a:r>
          </a:p>
        </p:txBody>
      </p:sp>
      <p:pic>
        <p:nvPicPr>
          <p:cNvPr id="14" name="Picture 13" descr="Purple Bit.JPG">
            <a:extLst>
              <a:ext uri="{FF2B5EF4-FFF2-40B4-BE49-F238E27FC236}">
                <a16:creationId xmlns:a16="http://schemas.microsoft.com/office/drawing/2014/main" id="{E39E610E-6873-4644-B841-EC23E0D8CF80}"/>
              </a:ext>
            </a:extLst>
          </p:cNvPr>
          <p:cNvPicPr>
            <a:picLocks noChangeAspect="1"/>
          </p:cNvPicPr>
          <p:nvPr/>
        </p:nvPicPr>
        <p:blipFill>
          <a:blip r:embed="rId9" cstate="print">
            <a:extLst>
              <a:ext uri="{BEBA8EAE-BF5A-486C-A8C5-ECC9F3942E4B}">
                <a14:imgProps xmlns:a14="http://schemas.microsoft.com/office/drawing/2010/main">
                  <a14:imgLayer r:embed="rId10">
                    <a14:imgEffect>
                      <a14:artisticCement/>
                    </a14:imgEffect>
                    <a14:imgEffect>
                      <a14:saturation sat="33000"/>
                    </a14:imgEffect>
                  </a14:imgLayer>
                </a14:imgProps>
              </a:ext>
            </a:extLst>
          </a:blip>
          <a:stretch>
            <a:fillRect/>
          </a:stretch>
        </p:blipFill>
        <p:spPr>
          <a:xfrm rot="5400000">
            <a:off x="-3206541" y="3206539"/>
            <a:ext cx="6858001" cy="444920"/>
          </a:xfrm>
          <a:prstGeom prst="rect">
            <a:avLst/>
          </a:prstGeom>
          <a:solidFill>
            <a:srgbClr val="00B050"/>
          </a:solidFill>
        </p:spPr>
      </p:pic>
    </p:spTree>
    <p:extLst>
      <p:ext uri="{BB962C8B-B14F-4D97-AF65-F5344CB8AC3E}">
        <p14:creationId xmlns:p14="http://schemas.microsoft.com/office/powerpoint/2010/main" val="308036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0" descr="Thriving Kirklees Logo">
            <a:extLst>
              <a:ext uri="{FF2B5EF4-FFF2-40B4-BE49-F238E27FC236}">
                <a16:creationId xmlns:a16="http://schemas.microsoft.com/office/drawing/2014/main" id="{F996E036-ECB1-4F3A-9705-97A7722DEF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8184" y="692696"/>
            <a:ext cx="1815290" cy="97787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2033C03E-9E27-4D15-B4DB-17225406666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7584" y="548680"/>
            <a:ext cx="2725731" cy="146710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 name="TextBox 9">
            <a:extLst>
              <a:ext uri="{FF2B5EF4-FFF2-40B4-BE49-F238E27FC236}">
                <a16:creationId xmlns:a16="http://schemas.microsoft.com/office/drawing/2014/main" id="{3C17579C-5462-4D57-A60B-39EEC52E4037}"/>
              </a:ext>
            </a:extLst>
          </p:cNvPr>
          <p:cNvSpPr txBox="1"/>
          <p:nvPr/>
        </p:nvSpPr>
        <p:spPr>
          <a:xfrm>
            <a:off x="1331640" y="2605009"/>
            <a:ext cx="6372708" cy="3735190"/>
          </a:xfrm>
          <a:prstGeom prst="rect">
            <a:avLst/>
          </a:prstGeom>
          <a:noFill/>
        </p:spPr>
        <p:txBody>
          <a:bodyPr wrap="square">
            <a:spAutoFit/>
          </a:bodyPr>
          <a:lstStyle/>
          <a:p>
            <a:pPr>
              <a:lnSpc>
                <a:spcPct val="119000"/>
              </a:lnSpc>
              <a:spcAft>
                <a:spcPts val="450"/>
              </a:spcAft>
            </a:pPr>
            <a:r>
              <a:rPr lang="en-GB" b="1" kern="1400" dirty="0">
                <a:solidFill>
                  <a:srgbClr val="000000"/>
                </a:solidFill>
                <a:latin typeface="+mn-lt"/>
              </a:rPr>
              <a:t>Kooth.com </a:t>
            </a:r>
            <a:r>
              <a:rPr lang="en-GB" kern="1400" dirty="0">
                <a:solidFill>
                  <a:srgbClr val="000000"/>
                </a:solidFill>
                <a:latin typeface="+mn-lt"/>
              </a:rPr>
              <a:t>is a free, online counselling and emotional wellbeing platform for young people in </a:t>
            </a:r>
            <a:r>
              <a:rPr lang="en-GB" b="1" kern="1400" dirty="0">
                <a:solidFill>
                  <a:srgbClr val="000000"/>
                </a:solidFill>
                <a:latin typeface="+mn-lt"/>
              </a:rPr>
              <a:t>Kirklees</a:t>
            </a:r>
            <a:r>
              <a:rPr lang="en-GB" kern="1400" dirty="0">
                <a:solidFill>
                  <a:srgbClr val="000000"/>
                </a:solidFill>
                <a:latin typeface="+mn-lt"/>
              </a:rPr>
              <a:t> aged 11 to 19 </a:t>
            </a:r>
          </a:p>
          <a:p>
            <a:pPr>
              <a:lnSpc>
                <a:spcPct val="119000"/>
              </a:lnSpc>
              <a:spcAft>
                <a:spcPts val="450"/>
              </a:spcAft>
            </a:pPr>
            <a:r>
              <a:rPr lang="en-GB" kern="1400" dirty="0">
                <a:solidFill>
                  <a:srgbClr val="000000"/>
                </a:solidFill>
                <a:latin typeface="+mn-lt"/>
              </a:rPr>
              <a:t>The </a:t>
            </a:r>
            <a:r>
              <a:rPr lang="en-GB" kern="1400" dirty="0" err="1">
                <a:solidFill>
                  <a:srgbClr val="000000"/>
                </a:solidFill>
                <a:latin typeface="+mn-lt"/>
              </a:rPr>
              <a:t>Kooth</a:t>
            </a:r>
            <a:r>
              <a:rPr lang="en-GB" kern="1400" dirty="0">
                <a:solidFill>
                  <a:srgbClr val="000000"/>
                </a:solidFill>
                <a:latin typeface="+mn-lt"/>
              </a:rPr>
              <a:t> website allows young people to gain anonymous access to advice, support and guidance on any issue that is affecting their wellbeing. </a:t>
            </a:r>
          </a:p>
          <a:p>
            <a:pPr>
              <a:lnSpc>
                <a:spcPct val="119000"/>
              </a:lnSpc>
              <a:spcAft>
                <a:spcPts val="450"/>
              </a:spcAft>
            </a:pPr>
            <a:r>
              <a:rPr lang="en-GB" kern="1400" dirty="0">
                <a:solidFill>
                  <a:srgbClr val="000000"/>
                </a:solidFill>
                <a:latin typeface="+mn-lt"/>
              </a:rPr>
              <a:t>Our qualified counsellors are here to give young people the support they need, when they need it. </a:t>
            </a:r>
            <a:r>
              <a:rPr lang="en-GB" kern="1400" dirty="0" err="1">
                <a:solidFill>
                  <a:srgbClr val="000000"/>
                </a:solidFill>
                <a:latin typeface="+mn-lt"/>
              </a:rPr>
              <a:t>Kooth.com’s</a:t>
            </a:r>
            <a:r>
              <a:rPr lang="en-GB" kern="1400" dirty="0">
                <a:solidFill>
                  <a:srgbClr val="000000"/>
                </a:solidFill>
                <a:latin typeface="+mn-lt"/>
              </a:rPr>
              <a:t> live chat service is available from Monday to Friday 12 noon - 10pm, Saturdays and Sundays 6pm - 10pm and is accessible through mobile, tablet and desktop.</a:t>
            </a:r>
          </a:p>
          <a:p>
            <a:pPr>
              <a:lnSpc>
                <a:spcPct val="119000"/>
              </a:lnSpc>
              <a:spcAft>
                <a:spcPts val="450"/>
              </a:spcAft>
            </a:pPr>
            <a:endParaRPr lang="en-GB" sz="900" kern="1400" dirty="0">
              <a:solidFill>
                <a:srgbClr val="000000"/>
              </a:solidFill>
              <a:latin typeface="Calibri" panose="020F0502020204030204" pitchFamily="34" charset="0"/>
            </a:endParaRPr>
          </a:p>
        </p:txBody>
      </p:sp>
      <p:pic>
        <p:nvPicPr>
          <p:cNvPr id="5" name="Picture 4" descr="Purple Bit.JPG">
            <a:extLst>
              <a:ext uri="{FF2B5EF4-FFF2-40B4-BE49-F238E27FC236}">
                <a16:creationId xmlns:a16="http://schemas.microsoft.com/office/drawing/2014/main" id="{6AC4522B-9C55-44AD-84E5-29683BAB44FF}"/>
              </a:ext>
            </a:extLst>
          </p:cNvPr>
          <p:cNvPicPr>
            <a:picLocks noChangeAspect="1"/>
          </p:cNvPicPr>
          <p:nvPr/>
        </p:nvPicPr>
        <p:blipFill>
          <a:blip r:embed="rId5" cstate="print">
            <a:extLst>
              <a:ext uri="{BEBA8EAE-BF5A-486C-A8C5-ECC9F3942E4B}">
                <a14:imgProps xmlns:a14="http://schemas.microsoft.com/office/drawing/2010/main">
                  <a14:imgLayer r:embed="rId6">
                    <a14:imgEffect>
                      <a14:artisticCement/>
                    </a14:imgEffect>
                    <a14:imgEffect>
                      <a14:saturation sat="33000"/>
                    </a14:imgEffect>
                  </a14:imgLayer>
                </a14:imgProps>
              </a:ext>
            </a:extLst>
          </a:blip>
          <a:stretch>
            <a:fillRect/>
          </a:stretch>
        </p:blipFill>
        <p:spPr>
          <a:xfrm rot="5400000">
            <a:off x="-3206541" y="3206539"/>
            <a:ext cx="6858001" cy="444920"/>
          </a:xfrm>
          <a:prstGeom prst="rect">
            <a:avLst/>
          </a:prstGeom>
          <a:solidFill>
            <a:srgbClr val="00B050"/>
          </a:solidFill>
        </p:spPr>
      </p:pic>
    </p:spTree>
    <p:extLst>
      <p:ext uri="{BB962C8B-B14F-4D97-AF65-F5344CB8AC3E}">
        <p14:creationId xmlns:p14="http://schemas.microsoft.com/office/powerpoint/2010/main" val="27805941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0C4D064-B691-45A1-86D8-A9B1C12C212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979712" y="764704"/>
            <a:ext cx="5184576" cy="5184576"/>
          </a:xfrm>
          <a:prstGeom prst="rect">
            <a:avLst/>
          </a:prstGeom>
          <a:noFill/>
          <a:ln>
            <a:noFill/>
          </a:ln>
        </p:spPr>
      </p:pic>
      <p:pic>
        <p:nvPicPr>
          <p:cNvPr id="3" name="Picture 2" descr="Purple Bit.JPG">
            <a:extLst>
              <a:ext uri="{FF2B5EF4-FFF2-40B4-BE49-F238E27FC236}">
                <a16:creationId xmlns:a16="http://schemas.microsoft.com/office/drawing/2014/main" id="{3A128703-65CA-44B6-8179-CB8F49DBE854}"/>
              </a:ext>
            </a:extLst>
          </p:cNvPr>
          <p:cNvPicPr>
            <a:picLocks noChangeAspect="1"/>
          </p:cNvPicPr>
          <p:nvPr/>
        </p:nvPicPr>
        <p:blipFill>
          <a:blip r:embed="rId3" cstate="print">
            <a:extLst>
              <a:ext uri="{BEBA8EAE-BF5A-486C-A8C5-ECC9F3942E4B}">
                <a14:imgProps xmlns:a14="http://schemas.microsoft.com/office/drawing/2010/main">
                  <a14:imgLayer r:embed="rId4">
                    <a14:imgEffect>
                      <a14:artisticCement/>
                    </a14:imgEffect>
                    <a14:imgEffect>
                      <a14:saturation sat="33000"/>
                    </a14:imgEffect>
                  </a14:imgLayer>
                </a14:imgProps>
              </a:ext>
            </a:extLst>
          </a:blip>
          <a:stretch>
            <a:fillRect/>
          </a:stretch>
        </p:blipFill>
        <p:spPr>
          <a:xfrm rot="5400000">
            <a:off x="-3206542" y="3206539"/>
            <a:ext cx="6858001" cy="444920"/>
          </a:xfrm>
          <a:prstGeom prst="rect">
            <a:avLst/>
          </a:prstGeom>
          <a:solidFill>
            <a:srgbClr val="00B050"/>
          </a:solidFill>
        </p:spPr>
      </p:pic>
    </p:spTree>
    <p:extLst>
      <p:ext uri="{BB962C8B-B14F-4D97-AF65-F5344CB8AC3E}">
        <p14:creationId xmlns:p14="http://schemas.microsoft.com/office/powerpoint/2010/main" val="34604694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B6DB2-677E-495E-943F-2104A6C05167}"/>
              </a:ext>
            </a:extLst>
          </p:cNvPr>
          <p:cNvSpPr>
            <a:spLocks noGrp="1"/>
          </p:cNvSpPr>
          <p:nvPr>
            <p:ph type="title"/>
          </p:nvPr>
        </p:nvSpPr>
        <p:spPr/>
        <p:txBody>
          <a:bodyPr>
            <a:normAutofit/>
          </a:bodyPr>
          <a:lstStyle/>
          <a:p>
            <a:pPr algn="ctr"/>
            <a:r>
              <a:rPr lang="en-GB" sz="3038"/>
              <a:t>Apps</a:t>
            </a:r>
            <a:endParaRPr lang="en-GB" sz="3038" dirty="0"/>
          </a:p>
        </p:txBody>
      </p:sp>
      <p:pic>
        <p:nvPicPr>
          <p:cNvPr id="11" name="Content Placeholder 10">
            <a:extLst>
              <a:ext uri="{FF2B5EF4-FFF2-40B4-BE49-F238E27FC236}">
                <a16:creationId xmlns:a16="http://schemas.microsoft.com/office/drawing/2014/main" id="{D90EC903-FA69-4EF2-AD52-0BD55C680555}"/>
              </a:ext>
            </a:extLst>
          </p:cNvPr>
          <p:cNvPicPr>
            <a:picLocks noGrp="1" noChangeAspect="1"/>
          </p:cNvPicPr>
          <p:nvPr>
            <p:ph idx="1"/>
          </p:nvPr>
        </p:nvPicPr>
        <p:blipFill>
          <a:blip r:embed="rId3"/>
          <a:stretch>
            <a:fillRect/>
          </a:stretch>
        </p:blipFill>
        <p:spPr>
          <a:xfrm>
            <a:off x="4551528" y="3476940"/>
            <a:ext cx="887747" cy="1100805"/>
          </a:xfrm>
          <a:prstGeom prst="rect">
            <a:avLst/>
          </a:prstGeom>
        </p:spPr>
      </p:pic>
      <p:pic>
        <p:nvPicPr>
          <p:cNvPr id="12" name="Picture 11">
            <a:extLst>
              <a:ext uri="{FF2B5EF4-FFF2-40B4-BE49-F238E27FC236}">
                <a16:creationId xmlns:a16="http://schemas.microsoft.com/office/drawing/2014/main" id="{AAACEC6C-CBF5-42F6-916C-709BACE73CAB}"/>
              </a:ext>
            </a:extLst>
          </p:cNvPr>
          <p:cNvPicPr>
            <a:picLocks noChangeAspect="1"/>
          </p:cNvPicPr>
          <p:nvPr/>
        </p:nvPicPr>
        <p:blipFill>
          <a:blip r:embed="rId4"/>
          <a:stretch>
            <a:fillRect/>
          </a:stretch>
        </p:blipFill>
        <p:spPr>
          <a:xfrm>
            <a:off x="2627784" y="3461219"/>
            <a:ext cx="1673498" cy="1059653"/>
          </a:xfrm>
          <a:prstGeom prst="rect">
            <a:avLst/>
          </a:prstGeom>
        </p:spPr>
      </p:pic>
      <p:pic>
        <p:nvPicPr>
          <p:cNvPr id="13" name="Picture 12">
            <a:extLst>
              <a:ext uri="{FF2B5EF4-FFF2-40B4-BE49-F238E27FC236}">
                <a16:creationId xmlns:a16="http://schemas.microsoft.com/office/drawing/2014/main" id="{1AEBDB2C-6315-4D74-89B3-371481D19E58}"/>
              </a:ext>
            </a:extLst>
          </p:cNvPr>
          <p:cNvPicPr>
            <a:picLocks noChangeAspect="1"/>
          </p:cNvPicPr>
          <p:nvPr/>
        </p:nvPicPr>
        <p:blipFill>
          <a:blip r:embed="rId5"/>
          <a:stretch>
            <a:fillRect/>
          </a:stretch>
        </p:blipFill>
        <p:spPr>
          <a:xfrm>
            <a:off x="2627784" y="2421145"/>
            <a:ext cx="1673498" cy="943057"/>
          </a:xfrm>
          <a:prstGeom prst="rect">
            <a:avLst/>
          </a:prstGeom>
        </p:spPr>
      </p:pic>
      <p:pic>
        <p:nvPicPr>
          <p:cNvPr id="14" name="Picture 13">
            <a:extLst>
              <a:ext uri="{FF2B5EF4-FFF2-40B4-BE49-F238E27FC236}">
                <a16:creationId xmlns:a16="http://schemas.microsoft.com/office/drawing/2014/main" id="{77B9122D-EAA5-4C6D-8D2A-9199C1917218}"/>
              </a:ext>
            </a:extLst>
          </p:cNvPr>
          <p:cNvPicPr>
            <a:picLocks noChangeAspect="1"/>
          </p:cNvPicPr>
          <p:nvPr/>
        </p:nvPicPr>
        <p:blipFill>
          <a:blip r:embed="rId6"/>
          <a:stretch>
            <a:fillRect/>
          </a:stretch>
        </p:blipFill>
        <p:spPr>
          <a:xfrm>
            <a:off x="5625030" y="3428641"/>
            <a:ext cx="938200" cy="1124810"/>
          </a:xfrm>
          <a:prstGeom prst="rect">
            <a:avLst/>
          </a:prstGeom>
        </p:spPr>
      </p:pic>
      <p:pic>
        <p:nvPicPr>
          <p:cNvPr id="16" name="Picture 15">
            <a:extLst>
              <a:ext uri="{FF2B5EF4-FFF2-40B4-BE49-F238E27FC236}">
                <a16:creationId xmlns:a16="http://schemas.microsoft.com/office/drawing/2014/main" id="{06D0275E-B864-4761-A11B-1CCC6F7043AA}"/>
              </a:ext>
            </a:extLst>
          </p:cNvPr>
          <p:cNvPicPr>
            <a:picLocks noChangeAspect="1"/>
          </p:cNvPicPr>
          <p:nvPr/>
        </p:nvPicPr>
        <p:blipFill>
          <a:blip r:embed="rId7"/>
          <a:stretch>
            <a:fillRect/>
          </a:stretch>
        </p:blipFill>
        <p:spPr>
          <a:xfrm>
            <a:off x="4551528" y="2446773"/>
            <a:ext cx="887747" cy="934288"/>
          </a:xfrm>
          <a:prstGeom prst="rect">
            <a:avLst/>
          </a:prstGeom>
        </p:spPr>
      </p:pic>
      <p:pic>
        <p:nvPicPr>
          <p:cNvPr id="18" name="Picture 17">
            <a:extLst>
              <a:ext uri="{FF2B5EF4-FFF2-40B4-BE49-F238E27FC236}">
                <a16:creationId xmlns:a16="http://schemas.microsoft.com/office/drawing/2014/main" id="{0168B594-884E-4A96-84ED-C471A567697D}"/>
              </a:ext>
            </a:extLst>
          </p:cNvPr>
          <p:cNvPicPr>
            <a:picLocks noChangeAspect="1"/>
          </p:cNvPicPr>
          <p:nvPr/>
        </p:nvPicPr>
        <p:blipFill>
          <a:blip r:embed="rId8"/>
          <a:stretch>
            <a:fillRect/>
          </a:stretch>
        </p:blipFill>
        <p:spPr>
          <a:xfrm>
            <a:off x="5625029" y="2426001"/>
            <a:ext cx="938201" cy="938201"/>
          </a:xfrm>
          <a:prstGeom prst="rect">
            <a:avLst/>
          </a:prstGeom>
        </p:spPr>
      </p:pic>
      <p:pic>
        <p:nvPicPr>
          <p:cNvPr id="22" name="Picture 21" descr="Purple Bit.JPG">
            <a:extLst>
              <a:ext uri="{FF2B5EF4-FFF2-40B4-BE49-F238E27FC236}">
                <a16:creationId xmlns:a16="http://schemas.microsoft.com/office/drawing/2014/main" id="{DE5DB084-FBA4-4057-9623-D4D75AC19DAC}"/>
              </a:ext>
            </a:extLst>
          </p:cNvPr>
          <p:cNvPicPr>
            <a:picLocks noChangeAspect="1"/>
          </p:cNvPicPr>
          <p:nvPr/>
        </p:nvPicPr>
        <p:blipFill>
          <a:blip r:embed="rId9" cstate="print">
            <a:extLst>
              <a:ext uri="{BEBA8EAE-BF5A-486C-A8C5-ECC9F3942E4B}">
                <a14:imgProps xmlns:a14="http://schemas.microsoft.com/office/drawing/2010/main">
                  <a14:imgLayer r:embed="rId10">
                    <a14:imgEffect>
                      <a14:artisticCement/>
                    </a14:imgEffect>
                    <a14:imgEffect>
                      <a14:saturation sat="33000"/>
                    </a14:imgEffect>
                  </a14:imgLayer>
                </a14:imgProps>
              </a:ext>
            </a:extLst>
          </a:blip>
          <a:stretch>
            <a:fillRect/>
          </a:stretch>
        </p:blipFill>
        <p:spPr>
          <a:xfrm rot="5400000">
            <a:off x="-3206541" y="3206539"/>
            <a:ext cx="6858001" cy="444920"/>
          </a:xfrm>
          <a:prstGeom prst="rect">
            <a:avLst/>
          </a:prstGeom>
          <a:solidFill>
            <a:srgbClr val="00B050"/>
          </a:solidFill>
        </p:spPr>
      </p:pic>
    </p:spTree>
    <p:extLst>
      <p:ext uri="{BB962C8B-B14F-4D97-AF65-F5344CB8AC3E}">
        <p14:creationId xmlns:p14="http://schemas.microsoft.com/office/powerpoint/2010/main" val="7586490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7BDE3A-E6A2-4C42-8B6E-194ADBFE8018}"/>
              </a:ext>
            </a:extLst>
          </p:cNvPr>
          <p:cNvPicPr>
            <a:picLocks noChangeAspect="1"/>
          </p:cNvPicPr>
          <p:nvPr/>
        </p:nvPicPr>
        <p:blipFill>
          <a:blip r:embed="rId3"/>
          <a:stretch>
            <a:fillRect/>
          </a:stretch>
        </p:blipFill>
        <p:spPr>
          <a:xfrm>
            <a:off x="1442188" y="1339851"/>
            <a:ext cx="6259624" cy="4178299"/>
          </a:xfrm>
          <a:prstGeom prst="rect">
            <a:avLst/>
          </a:prstGeom>
          <a:ln>
            <a:noFill/>
          </a:ln>
        </p:spPr>
      </p:pic>
      <p:pic>
        <p:nvPicPr>
          <p:cNvPr id="3" name="Picture 2">
            <a:extLst>
              <a:ext uri="{FF2B5EF4-FFF2-40B4-BE49-F238E27FC236}">
                <a16:creationId xmlns:a16="http://schemas.microsoft.com/office/drawing/2014/main" id="{3494F663-FC4D-4EB9-8C07-DDD92E865D4A}"/>
              </a:ext>
            </a:extLst>
          </p:cNvPr>
          <p:cNvPicPr>
            <a:picLocks noChangeAspect="1"/>
          </p:cNvPicPr>
          <p:nvPr/>
        </p:nvPicPr>
        <p:blipFill>
          <a:blip r:embed="rId4"/>
          <a:stretch>
            <a:fillRect/>
          </a:stretch>
        </p:blipFill>
        <p:spPr>
          <a:xfrm>
            <a:off x="0" y="0"/>
            <a:ext cx="591312" cy="6858000"/>
          </a:xfrm>
          <a:prstGeom prst="rect">
            <a:avLst/>
          </a:prstGeom>
        </p:spPr>
      </p:pic>
    </p:spTree>
    <p:extLst>
      <p:ext uri="{BB962C8B-B14F-4D97-AF65-F5344CB8AC3E}">
        <p14:creationId xmlns:p14="http://schemas.microsoft.com/office/powerpoint/2010/main" val="31926480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6" name="Rectangle 4"/>
          <p:cNvSpPr>
            <a:spLocks noGrp="1" noChangeArrowheads="1"/>
          </p:cNvSpPr>
          <p:nvPr>
            <p:ph type="ctrTitle"/>
          </p:nvPr>
        </p:nvSpPr>
        <p:spPr>
          <a:xfrm>
            <a:off x="1080728" y="718645"/>
            <a:ext cx="6982544" cy="1470025"/>
          </a:xfrm>
        </p:spPr>
        <p:txBody>
          <a:bodyPr>
            <a:normAutofit/>
          </a:bodyPr>
          <a:lstStyle/>
          <a:p>
            <a:pPr algn="l" eaLnBrk="1" hangingPunct="1">
              <a:defRPr/>
            </a:pPr>
            <a:r>
              <a:rPr lang="en-GB" sz="4000" u="sng" dirty="0"/>
              <a:t>What is Mental Health?</a:t>
            </a:r>
          </a:p>
        </p:txBody>
      </p:sp>
      <p:sp>
        <p:nvSpPr>
          <p:cNvPr id="131077" name="Rectangle 5"/>
          <p:cNvSpPr>
            <a:spLocks noGrp="1" noChangeArrowheads="1"/>
          </p:cNvSpPr>
          <p:nvPr>
            <p:ph type="subTitle" idx="1"/>
          </p:nvPr>
        </p:nvSpPr>
        <p:spPr>
          <a:xfrm>
            <a:off x="1100051" y="2166788"/>
            <a:ext cx="6867736" cy="3915776"/>
          </a:xfrm>
        </p:spPr>
        <p:txBody>
          <a:bodyPr>
            <a:normAutofit fontScale="77500" lnSpcReduction="20000"/>
          </a:bodyPr>
          <a:lstStyle/>
          <a:p>
            <a:pPr algn="l" eaLnBrk="1" hangingPunct="1">
              <a:defRPr/>
            </a:pPr>
            <a:r>
              <a:rPr lang="en-GB" b="1" dirty="0">
                <a:solidFill>
                  <a:schemeClr val="tx1"/>
                </a:solidFill>
              </a:rPr>
              <a:t>How would you define and describe ‘mental health’?</a:t>
            </a:r>
          </a:p>
          <a:p>
            <a:pPr algn="l" eaLnBrk="1" hangingPunct="1">
              <a:defRPr/>
            </a:pPr>
            <a:endParaRPr lang="en-GB" dirty="0">
              <a:solidFill>
                <a:schemeClr val="tx1">
                  <a:lumMod val="65000"/>
                  <a:lumOff val="35000"/>
                </a:schemeClr>
              </a:solidFill>
            </a:endParaRPr>
          </a:p>
          <a:p>
            <a:pPr algn="l">
              <a:defRPr/>
            </a:pPr>
            <a:r>
              <a:rPr lang="en-GB" dirty="0">
                <a:solidFill>
                  <a:schemeClr val="tx1">
                    <a:lumMod val="65000"/>
                    <a:lumOff val="35000"/>
                  </a:schemeClr>
                </a:solidFill>
              </a:rPr>
              <a:t>Mental health includes our emotional, psychological, and social well-being. It affects how we think, feel, and act. It also helps determine how we handle stress, relate to others, and make choices. </a:t>
            </a:r>
          </a:p>
          <a:p>
            <a:pPr algn="l">
              <a:defRPr/>
            </a:pPr>
            <a:r>
              <a:rPr lang="en-GB" dirty="0">
                <a:solidFill>
                  <a:schemeClr val="tx1">
                    <a:lumMod val="65000"/>
                    <a:lumOff val="35000"/>
                  </a:schemeClr>
                </a:solidFill>
              </a:rPr>
              <a:t>Mental health is important at every stage of life, from childhood and adolescence through to adulthood.</a:t>
            </a:r>
          </a:p>
          <a:p>
            <a:pPr algn="l" eaLnBrk="1" hangingPunct="1">
              <a:defRPr/>
            </a:pPr>
            <a:endParaRPr lang="en-GB" dirty="0">
              <a:solidFill>
                <a:schemeClr val="tx1"/>
              </a:solidFill>
            </a:endParaRPr>
          </a:p>
          <a:p>
            <a:pPr algn="l" eaLnBrk="1" hangingPunct="1">
              <a:defRPr/>
            </a:pPr>
            <a:endParaRPr lang="en-GB" dirty="0">
              <a:solidFill>
                <a:schemeClr val="tx1"/>
              </a:solidFill>
            </a:endParaRPr>
          </a:p>
        </p:txBody>
      </p:sp>
      <p:pic>
        <p:nvPicPr>
          <p:cNvPr id="7" name="Picture 6"/>
          <p:cNvPicPr>
            <a:picLocks noChangeAspect="1"/>
          </p:cNvPicPr>
          <p:nvPr/>
        </p:nvPicPr>
        <p:blipFill rotWithShape="1">
          <a:blip r:embed="rId3"/>
          <a:srcRect l="44118"/>
          <a:stretch/>
        </p:blipFill>
        <p:spPr>
          <a:xfrm>
            <a:off x="7668344" y="5693368"/>
            <a:ext cx="1468512" cy="1164632"/>
          </a:xfrm>
          <a:prstGeom prst="rect">
            <a:avLst/>
          </a:prstGeom>
        </p:spPr>
      </p:pic>
      <p:pic>
        <p:nvPicPr>
          <p:cNvPr id="5" name="Picture 4">
            <a:extLst>
              <a:ext uri="{FF2B5EF4-FFF2-40B4-BE49-F238E27FC236}">
                <a16:creationId xmlns:a16="http://schemas.microsoft.com/office/drawing/2014/main" id="{168D29AA-8994-45F5-8F6E-16BA5D7F3546}"/>
              </a:ext>
            </a:extLst>
          </p:cNvPr>
          <p:cNvPicPr>
            <a:picLocks noChangeAspect="1"/>
          </p:cNvPicPr>
          <p:nvPr/>
        </p:nvPicPr>
        <p:blipFill>
          <a:blip r:embed="rId4"/>
          <a:stretch>
            <a:fillRect/>
          </a:stretch>
        </p:blipFill>
        <p:spPr>
          <a:xfrm>
            <a:off x="0" y="0"/>
            <a:ext cx="591312" cy="6858000"/>
          </a:xfrm>
          <a:prstGeom prst="rect">
            <a:avLst/>
          </a:prstGeom>
        </p:spPr>
      </p:pic>
    </p:spTree>
    <p:extLst>
      <p:ext uri="{BB962C8B-B14F-4D97-AF65-F5344CB8AC3E}">
        <p14:creationId xmlns:p14="http://schemas.microsoft.com/office/powerpoint/2010/main" val="991013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1077">
                                            <p:txEl>
                                              <p:pRg st="0" end="0"/>
                                            </p:txEl>
                                          </p:spTgt>
                                        </p:tgtEl>
                                        <p:attrNameLst>
                                          <p:attrName>style.visibility</p:attrName>
                                        </p:attrNameLst>
                                      </p:cBhvr>
                                      <p:to>
                                        <p:strVal val="visible"/>
                                      </p:to>
                                    </p:set>
                                    <p:anim calcmode="lin" valueType="num">
                                      <p:cBhvr additive="base">
                                        <p:cTn id="7" dur="500" fill="hold"/>
                                        <p:tgtEl>
                                          <p:spTgt spid="13107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107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1077">
                                            <p:txEl>
                                              <p:pRg st="2" end="2"/>
                                            </p:txEl>
                                          </p:spTgt>
                                        </p:tgtEl>
                                        <p:attrNameLst>
                                          <p:attrName>style.visibility</p:attrName>
                                        </p:attrNameLst>
                                      </p:cBhvr>
                                      <p:to>
                                        <p:strVal val="visible"/>
                                      </p:to>
                                    </p:set>
                                    <p:anim calcmode="lin" valueType="num">
                                      <p:cBhvr additive="base">
                                        <p:cTn id="13" dur="500" fill="hold"/>
                                        <p:tgtEl>
                                          <p:spTgt spid="13107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107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1077">
                                            <p:txEl>
                                              <p:pRg st="3" end="3"/>
                                            </p:txEl>
                                          </p:spTgt>
                                        </p:tgtEl>
                                        <p:attrNameLst>
                                          <p:attrName>style.visibility</p:attrName>
                                        </p:attrNameLst>
                                      </p:cBhvr>
                                      <p:to>
                                        <p:strVal val="visible"/>
                                      </p:to>
                                    </p:set>
                                    <p:anim calcmode="lin" valueType="num">
                                      <p:cBhvr additive="base">
                                        <p:cTn id="19" dur="500" fill="hold"/>
                                        <p:tgtEl>
                                          <p:spTgt spid="13107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107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EF9D33D6-7BE6-4C3A-84F1-8B5D97C0AC49}"/>
              </a:ext>
            </a:extLst>
          </p:cNvPr>
          <p:cNvPicPr>
            <a:picLocks noGrp="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467544" y="1028604"/>
            <a:ext cx="8676456" cy="4752528"/>
          </a:xfrm>
          <a:prstGeom prst="rect">
            <a:avLst/>
          </a:prstGeom>
          <a:noFill/>
          <a:ln>
            <a:noFill/>
          </a:ln>
        </p:spPr>
      </p:pic>
      <p:pic>
        <p:nvPicPr>
          <p:cNvPr id="4" name="Picture 3">
            <a:extLst>
              <a:ext uri="{FF2B5EF4-FFF2-40B4-BE49-F238E27FC236}">
                <a16:creationId xmlns:a16="http://schemas.microsoft.com/office/drawing/2014/main" id="{0937EB77-92F7-4E56-B238-A2DACDBFC5A2}"/>
              </a:ext>
            </a:extLst>
          </p:cNvPr>
          <p:cNvPicPr>
            <a:picLocks noChangeAspect="1"/>
          </p:cNvPicPr>
          <p:nvPr/>
        </p:nvPicPr>
        <p:blipFill rotWithShape="1">
          <a:blip r:embed="rId3"/>
          <a:srcRect l="43496"/>
          <a:stretch/>
        </p:blipFill>
        <p:spPr>
          <a:xfrm>
            <a:off x="7812360" y="5781132"/>
            <a:ext cx="1331640" cy="1044447"/>
          </a:xfrm>
          <a:prstGeom prst="rect">
            <a:avLst/>
          </a:prstGeom>
        </p:spPr>
      </p:pic>
      <p:pic>
        <p:nvPicPr>
          <p:cNvPr id="7" name="Picture 6">
            <a:extLst>
              <a:ext uri="{FF2B5EF4-FFF2-40B4-BE49-F238E27FC236}">
                <a16:creationId xmlns:a16="http://schemas.microsoft.com/office/drawing/2014/main" id="{8CB442A4-F3CB-4B49-93F2-C523C4A1E25F}"/>
              </a:ext>
            </a:extLst>
          </p:cNvPr>
          <p:cNvPicPr>
            <a:picLocks noChangeAspect="1"/>
          </p:cNvPicPr>
          <p:nvPr/>
        </p:nvPicPr>
        <p:blipFill>
          <a:blip r:embed="rId4"/>
          <a:stretch>
            <a:fillRect/>
          </a:stretch>
        </p:blipFill>
        <p:spPr>
          <a:xfrm>
            <a:off x="0" y="0"/>
            <a:ext cx="591312" cy="6858000"/>
          </a:xfrm>
          <a:prstGeom prst="rect">
            <a:avLst/>
          </a:prstGeom>
        </p:spPr>
      </p:pic>
    </p:spTree>
    <p:extLst>
      <p:ext uri="{BB962C8B-B14F-4D97-AF65-F5344CB8AC3E}">
        <p14:creationId xmlns:p14="http://schemas.microsoft.com/office/powerpoint/2010/main" val="396287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300B706-3EE4-4013-977D-37F4471E6775}"/>
              </a:ext>
            </a:extLst>
          </p:cNvPr>
          <p:cNvPicPr>
            <a:picLocks noChangeAspect="1"/>
          </p:cNvPicPr>
          <p:nvPr/>
        </p:nvPicPr>
        <p:blipFill>
          <a:blip r:embed="rId3"/>
          <a:stretch>
            <a:fillRect/>
          </a:stretch>
        </p:blipFill>
        <p:spPr>
          <a:xfrm>
            <a:off x="91505" y="0"/>
            <a:ext cx="9052495" cy="6858000"/>
          </a:xfrm>
          <a:prstGeom prst="rect">
            <a:avLst/>
          </a:prstGeom>
        </p:spPr>
      </p:pic>
      <p:pic>
        <p:nvPicPr>
          <p:cNvPr id="4" name="Picture 3">
            <a:extLst>
              <a:ext uri="{FF2B5EF4-FFF2-40B4-BE49-F238E27FC236}">
                <a16:creationId xmlns:a16="http://schemas.microsoft.com/office/drawing/2014/main" id="{17A3806B-ADF3-4456-B4CC-A7642C0078EF}"/>
              </a:ext>
            </a:extLst>
          </p:cNvPr>
          <p:cNvPicPr>
            <a:picLocks noChangeAspect="1"/>
          </p:cNvPicPr>
          <p:nvPr/>
        </p:nvPicPr>
        <p:blipFill>
          <a:blip r:embed="rId4"/>
          <a:stretch>
            <a:fillRect/>
          </a:stretch>
        </p:blipFill>
        <p:spPr>
          <a:xfrm>
            <a:off x="0" y="0"/>
            <a:ext cx="591312" cy="6858000"/>
          </a:xfrm>
          <a:prstGeom prst="rect">
            <a:avLst/>
          </a:prstGeom>
        </p:spPr>
      </p:pic>
    </p:spTree>
    <p:extLst>
      <p:ext uri="{BB962C8B-B14F-4D97-AF65-F5344CB8AC3E}">
        <p14:creationId xmlns:p14="http://schemas.microsoft.com/office/powerpoint/2010/main" val="3794482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7A3806B-ADF3-4456-B4CC-A7642C0078EF}"/>
              </a:ext>
            </a:extLst>
          </p:cNvPr>
          <p:cNvPicPr>
            <a:picLocks noChangeAspect="1"/>
          </p:cNvPicPr>
          <p:nvPr/>
        </p:nvPicPr>
        <p:blipFill>
          <a:blip r:embed="rId4"/>
          <a:stretch>
            <a:fillRect/>
          </a:stretch>
        </p:blipFill>
        <p:spPr>
          <a:xfrm>
            <a:off x="0" y="0"/>
            <a:ext cx="591312" cy="6858000"/>
          </a:xfrm>
          <a:prstGeom prst="rect">
            <a:avLst/>
          </a:prstGeom>
        </p:spPr>
      </p:pic>
      <p:pic>
        <p:nvPicPr>
          <p:cNvPr id="3" name="Online Media 2" title="We All Have Mental Health">
            <a:hlinkClick r:id="" action="ppaction://media"/>
            <a:extLst>
              <a:ext uri="{FF2B5EF4-FFF2-40B4-BE49-F238E27FC236}">
                <a16:creationId xmlns:a16="http://schemas.microsoft.com/office/drawing/2014/main" id="{E4345D50-4567-45E5-87A7-E34A16FDCDA3}"/>
              </a:ext>
            </a:extLst>
          </p:cNvPr>
          <p:cNvPicPr>
            <a:picLocks noRot="1" noChangeAspect="1"/>
          </p:cNvPicPr>
          <p:nvPr>
            <a:videoFile r:link="rId1"/>
          </p:nvPr>
        </p:nvPicPr>
        <p:blipFill>
          <a:blip r:embed="rId5"/>
          <a:stretch>
            <a:fillRect/>
          </a:stretch>
        </p:blipFill>
        <p:spPr>
          <a:xfrm>
            <a:off x="971600" y="620688"/>
            <a:ext cx="7776864" cy="5760640"/>
          </a:xfrm>
          <a:prstGeom prst="rect">
            <a:avLst/>
          </a:prstGeom>
        </p:spPr>
      </p:pic>
    </p:spTree>
    <p:extLst>
      <p:ext uri="{BB962C8B-B14F-4D97-AF65-F5344CB8AC3E}">
        <p14:creationId xmlns:p14="http://schemas.microsoft.com/office/powerpoint/2010/main" val="1379332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6" name="Rectangle 4"/>
          <p:cNvSpPr>
            <a:spLocks noGrp="1" noChangeArrowheads="1"/>
          </p:cNvSpPr>
          <p:nvPr>
            <p:ph type="ctrTitle"/>
          </p:nvPr>
        </p:nvSpPr>
        <p:spPr>
          <a:xfrm>
            <a:off x="1080728" y="718645"/>
            <a:ext cx="6982544" cy="1470025"/>
          </a:xfrm>
        </p:spPr>
        <p:txBody>
          <a:bodyPr>
            <a:normAutofit/>
          </a:bodyPr>
          <a:lstStyle/>
          <a:p>
            <a:pPr algn="l" eaLnBrk="1" hangingPunct="1">
              <a:defRPr/>
            </a:pPr>
            <a:r>
              <a:rPr lang="en-GB" sz="4000" u="sng" dirty="0"/>
              <a:t>Why Talk About Mental Health and Wellbeing in Children?</a:t>
            </a:r>
          </a:p>
        </p:txBody>
      </p:sp>
      <p:sp>
        <p:nvSpPr>
          <p:cNvPr id="131077" name="Rectangle 5"/>
          <p:cNvSpPr>
            <a:spLocks noGrp="1" noChangeArrowheads="1"/>
          </p:cNvSpPr>
          <p:nvPr>
            <p:ph type="subTitle" idx="1"/>
          </p:nvPr>
        </p:nvSpPr>
        <p:spPr>
          <a:xfrm>
            <a:off x="1080728" y="2348880"/>
            <a:ext cx="6867736" cy="3456384"/>
          </a:xfrm>
        </p:spPr>
        <p:txBody>
          <a:bodyPr>
            <a:normAutofit fontScale="92500" lnSpcReduction="10000"/>
          </a:bodyPr>
          <a:lstStyle/>
          <a:p>
            <a:pPr marL="457200" indent="-457200" algn="l" eaLnBrk="1" hangingPunct="1">
              <a:buFont typeface="Arial" panose="020B0604020202020204" pitchFamily="34" charset="0"/>
              <a:buChar char="•"/>
              <a:defRPr/>
            </a:pPr>
            <a:r>
              <a:rPr lang="en-GB" b="1" dirty="0">
                <a:solidFill>
                  <a:srgbClr val="7030A0"/>
                </a:solidFill>
              </a:rPr>
              <a:t>One in six </a:t>
            </a:r>
            <a:r>
              <a:rPr lang="en-GB" dirty="0">
                <a:solidFill>
                  <a:schemeClr val="tx1"/>
                </a:solidFill>
              </a:rPr>
              <a:t>school-aged children has a diagnosable mental health problem. </a:t>
            </a:r>
          </a:p>
          <a:p>
            <a:pPr marL="457200" indent="-457200" algn="l" eaLnBrk="1" hangingPunct="1">
              <a:buFont typeface="Arial" panose="020B0604020202020204" pitchFamily="34" charset="0"/>
              <a:buChar char="•"/>
              <a:defRPr/>
            </a:pPr>
            <a:r>
              <a:rPr lang="en-GB" dirty="0">
                <a:solidFill>
                  <a:schemeClr val="tx1"/>
                </a:solidFill>
              </a:rPr>
              <a:t>This is an alarming rise from one in ten in 2004 and one in nine in 2017.</a:t>
            </a:r>
          </a:p>
          <a:p>
            <a:pPr marL="457200" indent="-457200" algn="l" eaLnBrk="1" hangingPunct="1">
              <a:buFont typeface="Arial" panose="020B0604020202020204" pitchFamily="34" charset="0"/>
              <a:buChar char="•"/>
              <a:defRPr/>
            </a:pPr>
            <a:r>
              <a:rPr lang="en-GB" dirty="0">
                <a:solidFill>
                  <a:schemeClr val="tx1"/>
                </a:solidFill>
              </a:rPr>
              <a:t>Post-pandemic, this figure has not reduced. </a:t>
            </a:r>
          </a:p>
          <a:p>
            <a:pPr algn="l" eaLnBrk="1" hangingPunct="1">
              <a:defRPr/>
            </a:pPr>
            <a:r>
              <a:rPr lang="en-GB" dirty="0">
                <a:solidFill>
                  <a:schemeClr val="tx1"/>
                </a:solidFill>
              </a:rPr>
              <a:t>     (NHS Digital 2021)</a:t>
            </a:r>
          </a:p>
        </p:txBody>
      </p:sp>
      <p:pic>
        <p:nvPicPr>
          <p:cNvPr id="7" name="Picture 6"/>
          <p:cNvPicPr>
            <a:picLocks noChangeAspect="1"/>
          </p:cNvPicPr>
          <p:nvPr/>
        </p:nvPicPr>
        <p:blipFill rotWithShape="1">
          <a:blip r:embed="rId2"/>
          <a:srcRect l="44118"/>
          <a:stretch/>
        </p:blipFill>
        <p:spPr>
          <a:xfrm>
            <a:off x="7627843" y="5661248"/>
            <a:ext cx="1509013" cy="1196752"/>
          </a:xfrm>
          <a:prstGeom prst="rect">
            <a:avLst/>
          </a:prstGeom>
        </p:spPr>
      </p:pic>
      <p:pic>
        <p:nvPicPr>
          <p:cNvPr id="2" name="Picture 1">
            <a:extLst>
              <a:ext uri="{FF2B5EF4-FFF2-40B4-BE49-F238E27FC236}">
                <a16:creationId xmlns:a16="http://schemas.microsoft.com/office/drawing/2014/main" id="{C90C64F4-7891-49B7-9932-D76BAC5C2D78}"/>
              </a:ext>
            </a:extLst>
          </p:cNvPr>
          <p:cNvPicPr>
            <a:picLocks noChangeAspect="1"/>
          </p:cNvPicPr>
          <p:nvPr/>
        </p:nvPicPr>
        <p:blipFill>
          <a:blip r:embed="rId3"/>
          <a:stretch>
            <a:fillRect/>
          </a:stretch>
        </p:blipFill>
        <p:spPr>
          <a:xfrm>
            <a:off x="7144" y="0"/>
            <a:ext cx="591312" cy="6858000"/>
          </a:xfrm>
          <a:prstGeom prst="rect">
            <a:avLst/>
          </a:prstGeom>
        </p:spPr>
      </p:pic>
    </p:spTree>
    <p:extLst>
      <p:ext uri="{BB962C8B-B14F-4D97-AF65-F5344CB8AC3E}">
        <p14:creationId xmlns:p14="http://schemas.microsoft.com/office/powerpoint/2010/main" val="2847264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TM03457491[[fn=Metropolitan]]</Template>
  <TotalTime>3579</TotalTime>
  <Words>2254</Words>
  <Application>Microsoft Macintosh PowerPoint</Application>
  <PresentationFormat>On-screen Show (4:3)</PresentationFormat>
  <Paragraphs>266</Paragraphs>
  <Slides>44</Slides>
  <Notes>32</Notes>
  <HiddenSlides>0</HiddenSlides>
  <MMClips>2</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44</vt:i4>
      </vt:variant>
    </vt:vector>
  </HeadingPairs>
  <TitlesOfParts>
    <vt:vector size="55" baseType="lpstr">
      <vt:lpstr>ＭＳ Ｐゴシック</vt:lpstr>
      <vt:lpstr>Arial</vt:lpstr>
      <vt:lpstr>Baskerville</vt:lpstr>
      <vt:lpstr>Calibri</vt:lpstr>
      <vt:lpstr>Calibri Light</vt:lpstr>
      <vt:lpstr>Frutiger W01</vt:lpstr>
      <vt:lpstr>Tahoma</vt:lpstr>
      <vt:lpstr>Times New Roman</vt:lpstr>
      <vt:lpstr>Wingdings</vt:lpstr>
      <vt:lpstr>Office Theme</vt:lpstr>
      <vt:lpstr>1_Office Theme</vt:lpstr>
      <vt:lpstr>An Introduction to Supporting your Child’s Mental Health and Wellbeing Parent Session Holmfirth High School </vt:lpstr>
      <vt:lpstr>Session Agreement </vt:lpstr>
      <vt:lpstr>Aims</vt:lpstr>
      <vt:lpstr>PowerPoint Presentation</vt:lpstr>
      <vt:lpstr>What is Mental Health?</vt:lpstr>
      <vt:lpstr>PowerPoint Presentation</vt:lpstr>
      <vt:lpstr>PowerPoint Presentation</vt:lpstr>
      <vt:lpstr>PowerPoint Presentation</vt:lpstr>
      <vt:lpstr>Why Talk About Mental Health and Wellbeing in Children?</vt:lpstr>
      <vt:lpstr>Physical Health v Mental Health</vt:lpstr>
      <vt:lpstr>Good mental health in a child’s early years is…. </vt:lpstr>
      <vt:lpstr>The Spectrum of Mental Health</vt:lpstr>
      <vt:lpstr>Poor Mental Health:</vt:lpstr>
      <vt:lpstr>The Good News…</vt:lpstr>
      <vt:lpstr>Key Ways Parents Can Support</vt:lpstr>
      <vt:lpstr>To increase positive mental health we need to…..</vt:lpstr>
      <vt:lpstr>Risk &amp; Protective factors for CYP’s Mental Health</vt:lpstr>
      <vt:lpstr>PowerPoint Presentation</vt:lpstr>
      <vt:lpstr>PowerPoint Presentation</vt:lpstr>
      <vt:lpstr>To Build resilience, children need?  </vt:lpstr>
      <vt:lpstr>Anxiety: A Summary</vt:lpstr>
      <vt:lpstr>Anxiety</vt:lpstr>
      <vt:lpstr>Worry v Anxiety</vt:lpstr>
      <vt:lpstr>PowerPoint Presentation</vt:lpstr>
      <vt:lpstr>Spotting the Signs of Stress</vt:lpstr>
      <vt:lpstr>PowerPoint Presentation</vt:lpstr>
      <vt:lpstr>PowerPoint Presentation</vt:lpstr>
      <vt:lpstr>Talk about Stress &amp; Worry </vt:lpstr>
      <vt:lpstr>Ensuring a Healthy Diet</vt:lpstr>
      <vt:lpstr>Supporting Good Sleep</vt:lpstr>
      <vt:lpstr>Encourage Exercise</vt:lpstr>
      <vt:lpstr>Be Flexible </vt:lpstr>
      <vt:lpstr>Don’t Add Pressure</vt:lpstr>
      <vt:lpstr>Make Time for Treats</vt:lpstr>
      <vt:lpstr>PowerPoint Presentation</vt:lpstr>
      <vt:lpstr>Most importantly – your wellbeing!</vt:lpstr>
      <vt:lpstr>PowerPoint Presentation</vt:lpstr>
      <vt:lpstr>Accessing Support through Thriving Kirklees </vt:lpstr>
      <vt:lpstr>Northorpe Hall</vt:lpstr>
      <vt:lpstr>PowerPoint Presentation</vt:lpstr>
      <vt:lpstr>PowerPoint Presentation</vt:lpstr>
      <vt:lpstr>PowerPoint Presentation</vt:lpstr>
      <vt:lpstr>Apps</vt:lpstr>
      <vt:lpstr>PowerPoint Presentation</vt:lpstr>
    </vt:vector>
  </TitlesOfParts>
  <Company>Calderdale and Huddersfield NHS Trust</Company>
  <LinksUpToDate>false</LinksUpToDate>
  <SharedDoc>false</SharedDoc>
  <HyperlinksChanged>false</HyperlinksChanged>
  <AppVersion>16.0013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Alan English</dc:creator>
  <cp:lastModifiedBy>Rebekah Ackun</cp:lastModifiedBy>
  <cp:revision>211</cp:revision>
  <cp:lastPrinted>2021-11-05T11:03:24Z</cp:lastPrinted>
  <dcterms:created xsi:type="dcterms:W3CDTF">2005-10-13T19:32:10Z</dcterms:created>
  <dcterms:modified xsi:type="dcterms:W3CDTF">2023-04-26T09:45:27Z</dcterms:modified>
</cp:coreProperties>
</file>